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handoutMasterIdLst>
    <p:handoutMasterId r:id="rId34"/>
  </p:handoutMasterIdLst>
  <p:sldIdLst>
    <p:sldId id="333" r:id="rId2"/>
    <p:sldId id="505" r:id="rId3"/>
    <p:sldId id="506" r:id="rId4"/>
    <p:sldId id="522" r:id="rId5"/>
    <p:sldId id="523" r:id="rId6"/>
    <p:sldId id="524" r:id="rId7"/>
    <p:sldId id="525" r:id="rId8"/>
    <p:sldId id="526" r:id="rId9"/>
    <p:sldId id="529" r:id="rId10"/>
    <p:sldId id="431" r:id="rId11"/>
    <p:sldId id="496" r:id="rId12"/>
    <p:sldId id="510" r:id="rId13"/>
    <p:sldId id="509" r:id="rId14"/>
    <p:sldId id="434" r:id="rId15"/>
    <p:sldId id="435" r:id="rId16"/>
    <p:sldId id="436" r:id="rId17"/>
    <p:sldId id="437" r:id="rId18"/>
    <p:sldId id="508" r:id="rId19"/>
    <p:sldId id="511" r:id="rId20"/>
    <p:sldId id="441" r:id="rId21"/>
    <p:sldId id="512" r:id="rId22"/>
    <p:sldId id="513" r:id="rId23"/>
    <p:sldId id="514" r:id="rId24"/>
    <p:sldId id="507" r:id="rId25"/>
    <p:sldId id="520" r:id="rId26"/>
    <p:sldId id="516" r:id="rId27"/>
    <p:sldId id="517" r:id="rId28"/>
    <p:sldId id="518" r:id="rId29"/>
    <p:sldId id="519" r:id="rId30"/>
    <p:sldId id="521" r:id="rId31"/>
    <p:sldId id="504"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deneau, Dana J" initials="DDJ" lastIdx="1" clrIdx="0">
    <p:extLst>
      <p:ext uri="{19B8F6BF-5375-455C-9EA6-DF929625EA0E}">
        <p15:presenceInfo xmlns:p15="http://schemas.microsoft.com/office/powerpoint/2012/main" userId="S::Dana.Dandeneau@dhhs.nc.gov::954ed1d5-5ceb-4f51-b88d-97ef8e5d4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849C"/>
    <a:srgbClr val="D9D9D9"/>
    <a:srgbClr val="17375E"/>
    <a:srgbClr val="90A2B8"/>
    <a:srgbClr val="1F497D"/>
    <a:srgbClr val="643275"/>
    <a:srgbClr val="002060"/>
    <a:srgbClr val="2A5779"/>
    <a:srgbClr val="FA8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0288" autoAdjust="0"/>
  </p:normalViewPr>
  <p:slideViewPr>
    <p:cSldViewPr snapToGrid="0">
      <p:cViewPr varScale="1">
        <p:scale>
          <a:sx n="70" d="100"/>
          <a:sy n="70" d="100"/>
        </p:scale>
        <p:origin x="1973" y="48"/>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11280614525683E-2"/>
          <c:y val="0.13196757894250005"/>
          <c:w val="0.89177138352823715"/>
          <c:h val="0.72093864979206368"/>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16E4-4F9D-BD50-E6D4C9D0AE89}"/>
              </c:ext>
            </c:extLst>
          </c:dPt>
          <c:dPt>
            <c:idx val="7"/>
            <c:invertIfNegative val="0"/>
            <c:bubble3D val="0"/>
            <c:spPr>
              <a:solidFill>
                <a:srgbClr val="17375E"/>
              </a:solidFill>
              <a:ln>
                <a:noFill/>
              </a:ln>
              <a:effectLst/>
            </c:spPr>
            <c:extLst>
              <c:ext xmlns:c16="http://schemas.microsoft.com/office/drawing/2014/chart" uri="{C3380CC4-5D6E-409C-BE32-E72D297353CC}">
                <c16:uniqueId val="{00000003-16E4-4F9D-BD50-E6D4C9D0AE89}"/>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Figures'!$B$46:$B$54</c:f>
              <c:strCache>
                <c:ptCount val="9"/>
                <c:pt idx="0">
                  <c:v>Female</c:v>
                </c:pt>
                <c:pt idx="1">
                  <c:v>Male</c:v>
                </c:pt>
                <c:pt idx="3">
                  <c:v>AI/NA
NH</c:v>
                </c:pt>
                <c:pt idx="4">
                  <c:v>Asian
NH</c:v>
                </c:pt>
                <c:pt idx="5">
                  <c:v>Black
NH</c:v>
                </c:pt>
                <c:pt idx="6">
                  <c:v>Hispanic</c:v>
                </c:pt>
                <c:pt idx="7">
                  <c:v>White 
NH</c:v>
                </c:pt>
                <c:pt idx="8">
                  <c:v>Other
NH</c:v>
                </c:pt>
              </c:strCache>
            </c:strRef>
          </c:cat>
          <c:val>
            <c:numRef>
              <c:f>'Hosp Dem Figures'!$C$46:$C$54</c:f>
              <c:numCache>
                <c:formatCode>#,##0</c:formatCode>
                <c:ptCount val="9"/>
                <c:pt idx="0">
                  <c:v>60079</c:v>
                </c:pt>
                <c:pt idx="1">
                  <c:v>34813</c:v>
                </c:pt>
                <c:pt idx="3">
                  <c:v>1116</c:v>
                </c:pt>
                <c:pt idx="4">
                  <c:v>602</c:v>
                </c:pt>
                <c:pt idx="5">
                  <c:v>9943</c:v>
                </c:pt>
                <c:pt idx="6">
                  <c:v>2055</c:v>
                </c:pt>
                <c:pt idx="7">
                  <c:v>79198</c:v>
                </c:pt>
                <c:pt idx="8">
                  <c:v>845</c:v>
                </c:pt>
              </c:numCache>
            </c:numRef>
          </c:val>
          <c:extLst>
            <c:ext xmlns:c16="http://schemas.microsoft.com/office/drawing/2014/chart" uri="{C3380CC4-5D6E-409C-BE32-E72D297353CC}">
              <c16:uniqueId val="{00000004-16E4-4F9D-BD50-E6D4C9D0AE89}"/>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9358449854646E-2"/>
          <c:y val="0.12022014869286712"/>
          <c:w val="0.891096278085728"/>
          <c:h val="0.73354423208112207"/>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E748-42A5-99A9-A3C4E8E4C6D1}"/>
              </c:ext>
            </c:extLst>
          </c:dPt>
          <c:dPt>
            <c:idx val="7"/>
            <c:invertIfNegative val="0"/>
            <c:bubble3D val="0"/>
            <c:spPr>
              <a:solidFill>
                <a:srgbClr val="17375E"/>
              </a:solidFill>
              <a:ln>
                <a:noFill/>
              </a:ln>
              <a:effectLst/>
            </c:spPr>
            <c:extLst>
              <c:ext xmlns:c16="http://schemas.microsoft.com/office/drawing/2014/chart" uri="{C3380CC4-5D6E-409C-BE32-E72D297353CC}">
                <c16:uniqueId val="{00000003-E748-42A5-99A9-A3C4E8E4C6D1}"/>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Figures'!$B$46:$B$54</c:f>
              <c:strCache>
                <c:ptCount val="9"/>
                <c:pt idx="0">
                  <c:v>Female</c:v>
                </c:pt>
                <c:pt idx="1">
                  <c:v>Male</c:v>
                </c:pt>
                <c:pt idx="3">
                  <c:v>AI/NA
NH</c:v>
                </c:pt>
                <c:pt idx="4">
                  <c:v>Asian
NH</c:v>
                </c:pt>
                <c:pt idx="5">
                  <c:v>Black
NH</c:v>
                </c:pt>
                <c:pt idx="6">
                  <c:v>Hispanic</c:v>
                </c:pt>
                <c:pt idx="7">
                  <c:v>White 
NH</c:v>
                </c:pt>
                <c:pt idx="8">
                  <c:v>Other
NH</c:v>
                </c:pt>
              </c:strCache>
            </c:strRef>
          </c:cat>
          <c:val>
            <c:numRef>
              <c:f>'Hosp Dem Figures'!$D$46:$D$54</c:f>
              <c:numCache>
                <c:formatCode>0.0</c:formatCode>
                <c:ptCount val="9"/>
                <c:pt idx="0">
                  <c:v>283.30603653727866</c:v>
                </c:pt>
                <c:pt idx="1">
                  <c:v>173.32391029057507</c:v>
                </c:pt>
                <c:pt idx="3">
                  <c:v>226.64086156020707</c:v>
                </c:pt>
                <c:pt idx="4">
                  <c:v>45.300795021427575</c:v>
                </c:pt>
                <c:pt idx="5">
                  <c:v>108.89949736250303</c:v>
                </c:pt>
                <c:pt idx="6">
                  <c:v>52.320856442772445</c:v>
                </c:pt>
                <c:pt idx="7">
                  <c:v>299.85065394460088</c:v>
                </c:pt>
              </c:numCache>
            </c:numRef>
          </c:val>
          <c:extLst>
            <c:ext xmlns:c16="http://schemas.microsoft.com/office/drawing/2014/chart" uri="{C3380CC4-5D6E-409C-BE32-E72D297353CC}">
              <c16:uniqueId val="{00000004-E748-42A5-99A9-A3C4E8E4C6D1}"/>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latin typeface="Franklin Gothic Demi Cond" panose="020B0706030402020204" pitchFamily="34" charset="0"/>
            </a:rPr>
            <a:t>Number of Hospitalizations</a:t>
          </a:r>
        </a:p>
      </cdr:txBody>
    </cdr:sp>
  </cdr:relSizeAnchor>
</c:userShapes>
</file>

<file path=ppt/drawings/drawing2.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i="0">
              <a:latin typeface="Franklin Gothic Demi Cond" panose="020B0706030402020204" pitchFamily="34" charset="0"/>
            </a:rPr>
            <a:t>Rate per 100,000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B172AF-0602-41CF-81AC-69F8660F7FD9}"/>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672DB2-C038-4627-9705-91EC09BAFCCF}"/>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A4235B33-1E25-4BBF-8035-998B8DD3130F}" type="datetimeFigureOut">
              <a:rPr lang="en-US" smtClean="0"/>
              <a:t>4/1/2021</a:t>
            </a:fld>
            <a:endParaRPr lang="en-US"/>
          </a:p>
        </p:txBody>
      </p:sp>
      <p:sp>
        <p:nvSpPr>
          <p:cNvPr id="4" name="Footer Placeholder 3">
            <a:extLst>
              <a:ext uri="{FF2B5EF4-FFF2-40B4-BE49-F238E27FC236}">
                <a16:creationId xmlns:a16="http://schemas.microsoft.com/office/drawing/2014/main" id="{45C5F4E8-1827-46C4-B798-A90FEDE8F5F8}"/>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0DA713-8425-4D2B-B09E-450E3A3531DD}"/>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3DFF3681-DAE6-4954-B226-5B750A165E60}" type="slidenum">
              <a:rPr lang="en-US" smtClean="0"/>
              <a:t>‹#›</a:t>
            </a:fld>
            <a:endParaRPr lang="en-US"/>
          </a:p>
        </p:txBody>
      </p:sp>
    </p:spTree>
    <p:extLst>
      <p:ext uri="{BB962C8B-B14F-4D97-AF65-F5344CB8AC3E}">
        <p14:creationId xmlns:p14="http://schemas.microsoft.com/office/powerpoint/2010/main" val="173528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AF9F9FD3-E40E-4539-9E09-F5D23354E0B2}" type="datetimeFigureOut">
              <a:rPr lang="en-US" smtClean="0"/>
              <a:t>4/1/2021</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B5923939-8C3E-469F-AB7C-9A2DC60C222F}" type="slidenum">
              <a:rPr lang="en-US" smtClean="0"/>
              <a:t>‹#›</a:t>
            </a:fld>
            <a:endParaRPr lang="en-US"/>
          </a:p>
        </p:txBody>
      </p:sp>
    </p:spTree>
    <p:extLst>
      <p:ext uri="{BB962C8B-B14F-4D97-AF65-F5344CB8AC3E}">
        <p14:creationId xmlns:p14="http://schemas.microsoft.com/office/powerpoint/2010/main" val="312037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570F26-D836-4F8D-947C-661109F0C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2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14</a:t>
            </a:fld>
            <a:endParaRPr lang="en-US"/>
          </a:p>
        </p:txBody>
      </p:sp>
    </p:spTree>
    <p:extLst>
      <p:ext uri="{BB962C8B-B14F-4D97-AF65-F5344CB8AC3E}">
        <p14:creationId xmlns:p14="http://schemas.microsoft.com/office/powerpoint/2010/main" val="406672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15</a:t>
            </a:fld>
            <a:endParaRPr lang="en-US"/>
          </a:p>
        </p:txBody>
      </p:sp>
    </p:spTree>
    <p:extLst>
      <p:ext uri="{BB962C8B-B14F-4D97-AF65-F5344CB8AC3E}">
        <p14:creationId xmlns:p14="http://schemas.microsoft.com/office/powerpoint/2010/main" val="146679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16</a:t>
            </a:fld>
            <a:endParaRPr lang="en-US"/>
          </a:p>
        </p:txBody>
      </p:sp>
    </p:spTree>
    <p:extLst>
      <p:ext uri="{BB962C8B-B14F-4D97-AF65-F5344CB8AC3E}">
        <p14:creationId xmlns:p14="http://schemas.microsoft.com/office/powerpoint/2010/main" val="163261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18</a:t>
            </a:fld>
            <a:endParaRPr lang="en-US"/>
          </a:p>
        </p:txBody>
      </p:sp>
    </p:spTree>
    <p:extLst>
      <p:ext uri="{BB962C8B-B14F-4D97-AF65-F5344CB8AC3E}">
        <p14:creationId xmlns:p14="http://schemas.microsoft.com/office/powerpoint/2010/main" val="296338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22</a:t>
            </a:fld>
            <a:endParaRPr lang="en-US"/>
          </a:p>
        </p:txBody>
      </p:sp>
    </p:spTree>
    <p:extLst>
      <p:ext uri="{BB962C8B-B14F-4D97-AF65-F5344CB8AC3E}">
        <p14:creationId xmlns:p14="http://schemas.microsoft.com/office/powerpoint/2010/main" val="229738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24</a:t>
            </a:fld>
            <a:endParaRPr lang="en-US"/>
          </a:p>
        </p:txBody>
      </p:sp>
    </p:spTree>
    <p:extLst>
      <p:ext uri="{BB962C8B-B14F-4D97-AF65-F5344CB8AC3E}">
        <p14:creationId xmlns:p14="http://schemas.microsoft.com/office/powerpoint/2010/main" val="80421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28</a:t>
            </a:fld>
            <a:endParaRPr lang="en-US"/>
          </a:p>
        </p:txBody>
      </p:sp>
    </p:spTree>
    <p:extLst>
      <p:ext uri="{BB962C8B-B14F-4D97-AF65-F5344CB8AC3E}">
        <p14:creationId xmlns:p14="http://schemas.microsoft.com/office/powerpoint/2010/main" val="1513234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31</a:t>
            </a:fld>
            <a:endParaRPr lang="en-US"/>
          </a:p>
        </p:txBody>
      </p:sp>
    </p:spTree>
    <p:extLst>
      <p:ext uri="{BB962C8B-B14F-4D97-AF65-F5344CB8AC3E}">
        <p14:creationId xmlns:p14="http://schemas.microsoft.com/office/powerpoint/2010/main" val="254702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3</a:t>
            </a:fld>
            <a:endParaRPr lang="en-US"/>
          </a:p>
        </p:txBody>
      </p:sp>
    </p:spTree>
    <p:extLst>
      <p:ext uri="{BB962C8B-B14F-4D97-AF65-F5344CB8AC3E}">
        <p14:creationId xmlns:p14="http://schemas.microsoft.com/office/powerpoint/2010/main" val="290218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counties with more people ages 60 and over than those ages 0-17 will increase from 80-95 over this time-frame, all but 5 counties (Harnett, Hoke, Cumberland, Onslow, and Craven)!</a:t>
            </a:r>
          </a:p>
        </p:txBody>
      </p:sp>
      <p:sp>
        <p:nvSpPr>
          <p:cNvPr id="4" name="Slide Number Placeholder 3"/>
          <p:cNvSpPr>
            <a:spLocks noGrp="1"/>
          </p:cNvSpPr>
          <p:nvPr>
            <p:ph type="sldNum" sz="quarter" idx="5"/>
          </p:nvPr>
        </p:nvSpPr>
        <p:spPr/>
        <p:txBody>
          <a:bodyPr/>
          <a:lstStyle/>
          <a:p>
            <a:fld id="{B5923939-8C3E-469F-AB7C-9A2DC60C222F}" type="slidenum">
              <a:rPr lang="en-US" smtClean="0"/>
              <a:t>4</a:t>
            </a:fld>
            <a:endParaRPr lang="en-US"/>
          </a:p>
        </p:txBody>
      </p:sp>
    </p:spTree>
    <p:extLst>
      <p:ext uri="{BB962C8B-B14F-4D97-AF65-F5344CB8AC3E}">
        <p14:creationId xmlns:p14="http://schemas.microsoft.com/office/powerpoint/2010/main" val="71019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88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275301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 Col-Chart/Table">
    <p:spTree>
      <p:nvGrpSpPr>
        <p:cNvPr id="1" name=""/>
        <p:cNvGrpSpPr/>
        <p:nvPr/>
      </p:nvGrpSpPr>
      <p:grpSpPr>
        <a:xfrm>
          <a:off x="0" y="0"/>
          <a:ext cx="0" cy="0"/>
          <a:chOff x="0" y="0"/>
          <a:chExt cx="0" cy="0"/>
        </a:xfrm>
      </p:grpSpPr>
      <p:cxnSp>
        <p:nvCxnSpPr>
          <p:cNvPr id="2" name="Straight Connector 1"/>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74368" y="640080"/>
            <a:ext cx="7843267" cy="548640"/>
          </a:xfr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628650" y="1520825"/>
            <a:ext cx="7888288" cy="4519613"/>
          </a:xfrm>
        </p:spPr>
        <p:txBody>
          <a:bodyPr/>
          <a:lstStyle>
            <a:lvl1pPr>
              <a:lnSpc>
                <a:spcPct val="100000"/>
              </a:lnSpc>
              <a:spcBef>
                <a:spcPts val="1200"/>
              </a:spcBef>
              <a:defRPr sz="2800">
                <a:latin typeface="Franklin Gothic Medium" panose="020B0603020102020204" pitchFamily="34" charset="0"/>
              </a:defRPr>
            </a:lvl1pPr>
            <a:lvl2pPr marL="514350" indent="-171450">
              <a:lnSpc>
                <a:spcPct val="100000"/>
              </a:lnSpc>
              <a:buFont typeface="Franklin Gothic Medium" panose="020B0603020102020204" pitchFamily="34" charset="0"/>
              <a:buChar char="−"/>
              <a:defRPr sz="2400">
                <a:latin typeface="Franklin Gothic Medium" panose="020B0603020102020204" pitchFamily="34" charset="0"/>
              </a:defRPr>
            </a:lvl2pPr>
            <a:lvl3pPr>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298006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dirty="0"/>
              <a:t>Click icon below to add table or chart</a:t>
            </a:r>
          </a:p>
        </p:txBody>
      </p:sp>
      <p:cxnSp>
        <p:nvCxnSpPr>
          <p:cNvPr id="7" name="Straight Connector 6"/>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dirty="0"/>
              <a:t>Click icon below to add table or chart</a:t>
            </a:r>
          </a:p>
        </p:txBody>
      </p:sp>
      <p:cxnSp>
        <p:nvCxnSpPr>
          <p:cNvPr id="6" name="Straight Connector 5"/>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cxnSp>
        <p:nvCxnSpPr>
          <p:cNvPr id="11" name="Straight Connector 10"/>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0" y="6600157"/>
            <a:ext cx="4572000" cy="199654"/>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North Carolina Division of Public Health | Injury and Violence Prevention Branch</a:t>
            </a:r>
          </a:p>
        </p:txBody>
      </p:sp>
      <p:sp>
        <p:nvSpPr>
          <p:cNvPr id="5" name="Text Placeholder 13"/>
          <p:cNvSpPr txBox="1">
            <a:spLocks/>
          </p:cNvSpPr>
          <p:nvPr/>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pPr/>
              <a:t>‹#›</a:t>
            </a:fld>
            <a:endParaRPr lang="en-US" dirty="0"/>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 Id="rId5" Type="http://schemas.openxmlformats.org/officeDocument/2006/relationships/image" Target="../media/image45.emf"/><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6.emf"/><Relationship Id="rId1" Type="http://schemas.openxmlformats.org/officeDocument/2006/relationships/slideLayout" Target="../slideLayouts/slideLayout4.xml"/><Relationship Id="rId5" Type="http://schemas.openxmlformats.org/officeDocument/2006/relationships/image" Target="../media/image48.emf"/><Relationship Id="rId4" Type="http://schemas.openxmlformats.org/officeDocument/2006/relationships/image" Target="../media/image47.emf"/></Relationships>
</file>

<file path=ppt/slides/_rels/slide14.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3.emf"/><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3.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1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 Id="rId5" Type="http://schemas.openxmlformats.org/officeDocument/2006/relationships/image" Target="../media/image53.emf"/><Relationship Id="rId4" Type="http://schemas.openxmlformats.org/officeDocument/2006/relationships/image" Target="../media/image61.emf"/></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3.svg"/></Relationships>
</file>

<file path=ppt/slides/_rels/slide1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4.xml"/><Relationship Id="rId5" Type="http://schemas.openxmlformats.org/officeDocument/2006/relationships/image" Target="../media/image67.emf"/><Relationship Id="rId4" Type="http://schemas.openxmlformats.org/officeDocument/2006/relationships/image" Target="../media/image66.emf"/></Relationships>
</file>

<file path=ppt/slides/_rels/slide2.xml.rels><?xml version="1.0" encoding="UTF-8" standalone="yes"?>
<Relationships xmlns="http://schemas.openxmlformats.org/package/2006/relationships"><Relationship Id="rId2" Type="http://schemas.openxmlformats.org/officeDocument/2006/relationships/hyperlink" Target="https://www.injuryfreenc.ncdhhs.gov/DataSurveillanc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4.xml"/><Relationship Id="rId6" Type="http://schemas.openxmlformats.org/officeDocument/2006/relationships/image" Target="../media/image71.emf"/><Relationship Id="rId5" Type="http://schemas.openxmlformats.org/officeDocument/2006/relationships/image" Target="../media/image67.emf"/><Relationship Id="rId4" Type="http://schemas.openxmlformats.org/officeDocument/2006/relationships/image" Target="../media/image70.emf"/></Relationships>
</file>

<file path=ppt/slides/_rels/slide2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72.emf"/><Relationship Id="rId1" Type="http://schemas.openxmlformats.org/officeDocument/2006/relationships/slideLayout" Target="../slideLayouts/slideLayout4.xml"/><Relationship Id="rId5" Type="http://schemas.openxmlformats.org/officeDocument/2006/relationships/image" Target="../media/image71.emf"/><Relationship Id="rId4" Type="http://schemas.openxmlformats.org/officeDocument/2006/relationships/image" Target="../media/image73.emf"/></Relationships>
</file>

<file path=ppt/slides/_rels/slide22.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6.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7.emf"/><Relationship Id="rId5" Type="http://schemas.openxmlformats.org/officeDocument/2006/relationships/image" Target="../media/image75.emf"/><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6.emf"/><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8.svg"/></Relationships>
</file>

<file path=ppt/slides/_rels/slide2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4.xml"/><Relationship Id="rId5" Type="http://schemas.openxmlformats.org/officeDocument/2006/relationships/image" Target="../media/image82.emf"/><Relationship Id="rId4" Type="http://schemas.openxmlformats.org/officeDocument/2006/relationships/image" Target="../media/image81.emf"/></Relationships>
</file>

<file path=ppt/slides/_rels/slide26.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4.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2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71.emf"/><Relationship Id="rId1" Type="http://schemas.openxmlformats.org/officeDocument/2006/relationships/slideLayout" Target="../slideLayouts/slideLayout4.xml"/><Relationship Id="rId5" Type="http://schemas.openxmlformats.org/officeDocument/2006/relationships/image" Target="../media/image89.emf"/><Relationship Id="rId4" Type="http://schemas.openxmlformats.org/officeDocument/2006/relationships/image" Target="../media/image85.emf"/></Relationships>
</file>

<file path=ppt/slides/_rels/slide28.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60.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29.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4.emf"/><Relationship Id="rId2" Type="http://schemas.openxmlformats.org/officeDocument/2006/relationships/image" Target="../media/image74.emf"/><Relationship Id="rId1" Type="http://schemas.openxmlformats.org/officeDocument/2006/relationships/slideLayout" Target="../slideLayouts/slideLayout4.xml"/><Relationship Id="rId6" Type="http://schemas.openxmlformats.org/officeDocument/2006/relationships/image" Target="../media/image93.emf"/><Relationship Id="rId5" Type="http://schemas.openxmlformats.org/officeDocument/2006/relationships/package" Target="../embeddings/Microsoft_Excel_Worksheet.xlsx"/><Relationship Id="rId4" Type="http://schemas.openxmlformats.org/officeDocument/2006/relationships/image" Target="../media/image8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95.emf"/><Relationship Id="rId1" Type="http://schemas.openxmlformats.org/officeDocument/2006/relationships/slideLayout" Target="../slideLayouts/slideLayout4.xml"/><Relationship Id="rId4" Type="http://schemas.openxmlformats.org/officeDocument/2006/relationships/image" Target="../media/image96.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1.xlsx"/><Relationship Id="rId7" Type="http://schemas.openxmlformats.org/officeDocument/2006/relationships/image" Target="../media/image100.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7.emf"/><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mn-lt"/>
                <a:cs typeface="Arial"/>
              </a:rPr>
              <a:t>NC Department of Health and Human Services </a:t>
            </a:r>
          </a:p>
          <a:p>
            <a:r>
              <a:rPr lang="en-US" sz="4400" b="1" dirty="0">
                <a:latin typeface="+mn-lt"/>
              </a:rPr>
              <a:t>Unintentional </a:t>
            </a:r>
          </a:p>
          <a:p>
            <a:r>
              <a:rPr lang="en-US" sz="4400" b="1" dirty="0">
                <a:latin typeface="+mn-lt"/>
              </a:rPr>
              <a:t>Fall Injuries in </a:t>
            </a:r>
          </a:p>
          <a:p>
            <a:r>
              <a:rPr lang="en-US" sz="4400" b="1" dirty="0">
                <a:latin typeface="+mn-lt"/>
              </a:rPr>
              <a:t>North Carolina</a:t>
            </a:r>
          </a:p>
        </p:txBody>
      </p:sp>
      <p:sp>
        <p:nvSpPr>
          <p:cNvPr id="10" name="Text Placeholder 9"/>
          <p:cNvSpPr>
            <a:spLocks noGrp="1"/>
          </p:cNvSpPr>
          <p:nvPr>
            <p:ph type="body" sz="quarter" idx="12"/>
          </p:nvPr>
        </p:nvSpPr>
        <p:spPr>
          <a:xfrm>
            <a:off x="2768596" y="5032307"/>
            <a:ext cx="5774267" cy="1072485"/>
          </a:xfrm>
        </p:spPr>
        <p:txBody>
          <a:bodyPr>
            <a:normAutofit/>
          </a:bodyPr>
          <a:lstStyle/>
          <a:p>
            <a:r>
              <a:rPr lang="en-US" sz="2000" dirty="0">
                <a:latin typeface="+mn-lt"/>
              </a:rPr>
              <a:t>NC Division of Public Health</a:t>
            </a:r>
          </a:p>
          <a:p>
            <a:r>
              <a:rPr lang="en-US" sz="2000" dirty="0">
                <a:latin typeface="+mn-lt"/>
              </a:rPr>
              <a:t>Data updated</a:t>
            </a:r>
          </a:p>
        </p:txBody>
      </p:sp>
      <p:pic>
        <p:nvPicPr>
          <p:cNvPr id="4" name="Picture 3">
            <a:extLst>
              <a:ext uri="{FF2B5EF4-FFF2-40B4-BE49-F238E27FC236}">
                <a16:creationId xmlns:a16="http://schemas.microsoft.com/office/drawing/2014/main" id="{9D38A1C8-429C-49A6-966E-D08113DB261F}"/>
              </a:ext>
            </a:extLst>
          </p:cNvPr>
          <p:cNvPicPr/>
          <p:nvPr/>
        </p:nvPicPr>
        <p:blipFill>
          <a:blip r:embed="rId3"/>
          <a:stretch>
            <a:fillRect/>
          </a:stretch>
        </p:blipFill>
        <p:spPr>
          <a:xfrm>
            <a:off x="2786884" y="4356807"/>
            <a:ext cx="2695575" cy="390525"/>
          </a:xfrm>
          <a:prstGeom prst="rect">
            <a:avLst/>
          </a:prstGeom>
        </p:spPr>
      </p:pic>
      <p:pic>
        <p:nvPicPr>
          <p:cNvPr id="5" name="Picture 4">
            <a:extLst>
              <a:ext uri="{FF2B5EF4-FFF2-40B4-BE49-F238E27FC236}">
                <a16:creationId xmlns:a16="http://schemas.microsoft.com/office/drawing/2014/main" id="{1C23CBA8-EA91-47D1-B186-9B38D9DAA745}"/>
              </a:ext>
            </a:extLst>
          </p:cNvPr>
          <p:cNvPicPr/>
          <p:nvPr/>
        </p:nvPicPr>
        <p:blipFill>
          <a:blip r:embed="rId4"/>
          <a:stretch>
            <a:fillRect/>
          </a:stretch>
        </p:blipFill>
        <p:spPr>
          <a:xfrm>
            <a:off x="4424187" y="5756763"/>
            <a:ext cx="2695575" cy="333375"/>
          </a:xfrm>
          <a:prstGeom prst="rect">
            <a:avLst/>
          </a:prstGeom>
        </p:spPr>
      </p:pic>
    </p:spTree>
    <p:extLst>
      <p:ext uri="{BB962C8B-B14F-4D97-AF65-F5344CB8AC3E}">
        <p14:creationId xmlns:p14="http://schemas.microsoft.com/office/powerpoint/2010/main" val="39129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injury_iceberg">
            <a:extLst>
              <a:ext uri="{FF2B5EF4-FFF2-40B4-BE49-F238E27FC236}">
                <a16:creationId xmlns:a16="http://schemas.microsoft.com/office/drawing/2014/main" id="{B5186C8B-0158-45E9-87D6-95A9053DFC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4555" y="914400"/>
            <a:ext cx="5728294" cy="50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2760514" y="3889698"/>
            <a:ext cx="3752997" cy="3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Outpatient Visits</a:t>
            </a:r>
            <a:endParaRPr lang="en-US" altLang="en-US" sz="1800" b="0" dirty="0">
              <a:latin typeface="Franklin Gothic Demi Cond" panose="020B0706030402020204" pitchFamily="34" charset="0"/>
            </a:endParaRPr>
          </a:p>
        </p:txBody>
      </p:sp>
      <p:sp>
        <p:nvSpPr>
          <p:cNvPr id="28"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2270366" y="4441741"/>
            <a:ext cx="4776667"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Medically Unattended Injuries</a:t>
            </a:r>
          </a:p>
        </p:txBody>
      </p:sp>
      <p:sp>
        <p:nvSpPr>
          <p:cNvPr id="32"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4062487" y="1535725"/>
            <a:ext cx="1137567" cy="73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sz="1600" dirty="0">
              <a:solidFill>
                <a:srgbClr val="FFFFFF"/>
              </a:solidFill>
              <a:latin typeface="Franklin Gothic Demi Cond" panose="020B0706030402020204" pitchFamily="34" charset="0"/>
            </a:endParaRPr>
          </a:p>
          <a:p>
            <a:pPr algn="ctr"/>
            <a:r>
              <a:rPr lang="en-US" altLang="en-US" sz="1600" dirty="0">
                <a:solidFill>
                  <a:srgbClr val="FFFFFF"/>
                </a:solidFill>
                <a:latin typeface="Franklin Gothic Demi Cond" panose="020B0706030402020204" pitchFamily="34" charset="0"/>
              </a:rPr>
              <a:t>Deaths</a:t>
            </a:r>
            <a:endParaRPr lang="en-US" altLang="en-US" sz="1800" b="0" dirty="0">
              <a:latin typeface="Franklin Gothic Demi Cond" panose="020B0706030402020204" pitchFamily="34" charset="0"/>
            </a:endParaRPr>
          </a:p>
        </p:txBody>
      </p:sp>
      <p:sp>
        <p:nvSpPr>
          <p:cNvPr id="33"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3499447" y="2171355"/>
            <a:ext cx="2275132"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sz="1600" dirty="0">
              <a:solidFill>
                <a:srgbClr val="FFFFFF"/>
              </a:solidFill>
              <a:latin typeface="Franklin Gothic Demi Cond" panose="020B0706030402020204" pitchFamily="34" charset="0"/>
            </a:endParaRPr>
          </a:p>
          <a:p>
            <a:pPr algn="ctr"/>
            <a:r>
              <a:rPr lang="en-US" altLang="en-US" sz="1600" dirty="0">
                <a:solidFill>
                  <a:srgbClr val="FFFFFF"/>
                </a:solidFill>
                <a:latin typeface="Franklin Gothic Demi Cond" panose="020B0706030402020204" pitchFamily="34" charset="0"/>
              </a:rPr>
              <a:t>Hospitalizations</a:t>
            </a:r>
          </a:p>
        </p:txBody>
      </p:sp>
      <p:sp>
        <p:nvSpPr>
          <p:cNvPr id="34"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3078054" y="2853976"/>
            <a:ext cx="3161296" cy="5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sz="1600" dirty="0">
              <a:solidFill>
                <a:srgbClr val="FFFFFF"/>
              </a:solidFill>
              <a:latin typeface="Franklin Gothic Demi Cond" panose="020B0706030402020204" pitchFamily="34" charset="0"/>
            </a:endParaRPr>
          </a:p>
          <a:p>
            <a:pPr algn="ctr"/>
            <a:r>
              <a:rPr lang="en-US" altLang="en-US" sz="1600" dirty="0">
                <a:solidFill>
                  <a:srgbClr val="FFFFFF"/>
                </a:solidFill>
                <a:latin typeface="Franklin Gothic Demi Cond" panose="020B0706030402020204" pitchFamily="34" charset="0"/>
              </a:rPr>
              <a:t>ED Visits </a:t>
            </a:r>
            <a:endParaRPr lang="en-US" altLang="en-US" sz="1800" b="0" dirty="0">
              <a:latin typeface="Franklin Gothic Demi Cond" panose="020B0706030402020204" pitchFamily="34" charset="0"/>
            </a:endParaRPr>
          </a:p>
        </p:txBody>
      </p:sp>
      <p:sp>
        <p:nvSpPr>
          <p:cNvPr id="35" name="Rectangle 11">
            <a:extLst>
              <a:ext uri="{FF2B5EF4-FFF2-40B4-BE49-F238E27FC236}">
                <a16:creationId xmlns:a16="http://schemas.microsoft.com/office/drawing/2014/main" id="{8C270CD3-3978-42BA-B814-B260C966DEBF}"/>
              </a:ext>
            </a:extLst>
          </p:cNvPr>
          <p:cNvSpPr>
            <a:spLocks noChangeArrowheads="1"/>
          </p:cNvSpPr>
          <p:nvPr/>
        </p:nvSpPr>
        <p:spPr bwMode="auto">
          <a:xfrm>
            <a:off x="180438" y="1678192"/>
            <a:ext cx="34946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0" dirty="0"/>
              <a:t>Despite NC’s excellent reporting systems, the </a:t>
            </a:r>
            <a:r>
              <a:rPr lang="en-US" altLang="en-US" sz="2400" b="1" i="1" dirty="0">
                <a:solidFill>
                  <a:schemeClr val="accent5"/>
                </a:solidFill>
              </a:rPr>
              <a:t>total</a:t>
            </a:r>
            <a:r>
              <a:rPr lang="en-US" altLang="en-US" sz="2400" b="0" i="1" dirty="0">
                <a:solidFill>
                  <a:schemeClr val="accent5"/>
                </a:solidFill>
              </a:rPr>
              <a:t> </a:t>
            </a:r>
            <a:r>
              <a:rPr lang="en-US" altLang="en-US" sz="2400" b="1" i="1" dirty="0">
                <a:solidFill>
                  <a:schemeClr val="accent5"/>
                </a:solidFill>
              </a:rPr>
              <a:t>burden</a:t>
            </a:r>
            <a:r>
              <a:rPr lang="en-US" altLang="en-US" sz="2400" b="0" dirty="0">
                <a:solidFill>
                  <a:schemeClr val="accent5"/>
                </a:solidFill>
              </a:rPr>
              <a:t> </a:t>
            </a:r>
            <a:r>
              <a:rPr lang="en-US" altLang="en-US" sz="2400" b="0" dirty="0"/>
              <a:t>of fall injury in the state </a:t>
            </a:r>
          </a:p>
          <a:p>
            <a:r>
              <a:rPr lang="en-US" altLang="en-US" sz="2400" b="0" dirty="0"/>
              <a:t>is </a:t>
            </a:r>
            <a:r>
              <a:rPr lang="en-US" altLang="en-US" sz="2400" b="1" i="1" dirty="0">
                <a:solidFill>
                  <a:schemeClr val="accent5"/>
                </a:solidFill>
              </a:rPr>
              <a:t>unknown</a:t>
            </a:r>
            <a:r>
              <a:rPr lang="en-US" altLang="en-US" sz="2400" b="0" dirty="0"/>
              <a:t>.</a:t>
            </a:r>
          </a:p>
        </p:txBody>
      </p:sp>
      <p:sp>
        <p:nvSpPr>
          <p:cNvPr id="36" name="Text Box 12">
            <a:extLst>
              <a:ext uri="{FF2B5EF4-FFF2-40B4-BE49-F238E27FC236}">
                <a16:creationId xmlns:a16="http://schemas.microsoft.com/office/drawing/2014/main" id="{AB92DC67-E64E-49D8-A96D-5D137AD8110B}"/>
              </a:ext>
            </a:extLst>
          </p:cNvPr>
          <p:cNvSpPr txBox="1">
            <a:spLocks noChangeArrowheads="1"/>
          </p:cNvSpPr>
          <p:nvPr/>
        </p:nvSpPr>
        <p:spPr bwMode="auto">
          <a:xfrm>
            <a:off x="2782202" y="3496014"/>
            <a:ext cx="3752997" cy="3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EMS</a:t>
            </a:r>
            <a:endParaRPr lang="en-US" altLang="en-US" sz="1800" b="0" dirty="0">
              <a:latin typeface="Franklin Gothic Demi Cond" panose="020B0706030402020204" pitchFamily="34" charset="0"/>
            </a:endParaRPr>
          </a:p>
        </p:txBody>
      </p:sp>
      <p:sp>
        <p:nvSpPr>
          <p:cNvPr id="37" name="Line 13">
            <a:extLst>
              <a:ext uri="{FF2B5EF4-FFF2-40B4-BE49-F238E27FC236}">
                <a16:creationId xmlns:a16="http://schemas.microsoft.com/office/drawing/2014/main" id="{E7E133E8-37DC-4DA0-9C63-79BE3E5B88DA}"/>
              </a:ext>
            </a:extLst>
          </p:cNvPr>
          <p:cNvSpPr>
            <a:spLocks noChangeShapeType="1"/>
          </p:cNvSpPr>
          <p:nvPr/>
        </p:nvSpPr>
        <p:spPr bwMode="auto">
          <a:xfrm>
            <a:off x="2677500" y="3864579"/>
            <a:ext cx="396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Franklin Gothic Demi Cond" panose="020B0706030402020204" pitchFamily="34" charset="0"/>
            </a:endParaRPr>
          </a:p>
        </p:txBody>
      </p:sp>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186287" y="491866"/>
            <a:ext cx="8771426" cy="548640"/>
          </a:xfrm>
        </p:spPr>
        <p:txBody>
          <a:bodyPr/>
          <a:lstStyle/>
          <a:p>
            <a:r>
              <a:rPr lang="en-US" dirty="0">
                <a:latin typeface="+mn-lt"/>
              </a:rPr>
              <a:t>Unintentional fall-related </a:t>
            </a:r>
            <a:r>
              <a:rPr lang="en-US" dirty="0">
                <a:solidFill>
                  <a:srgbClr val="17375E"/>
                </a:solidFill>
                <a:latin typeface="+mn-lt"/>
              </a:rPr>
              <a:t>deaths</a:t>
            </a:r>
            <a:r>
              <a:rPr lang="en-US" dirty="0">
                <a:latin typeface="+mn-lt"/>
              </a:rPr>
              <a:t> are the tip of the iceberg</a:t>
            </a:r>
          </a:p>
        </p:txBody>
      </p:sp>
      <p:sp>
        <p:nvSpPr>
          <p:cNvPr id="8" name="Rectangle 7">
            <a:extLst>
              <a:ext uri="{FF2B5EF4-FFF2-40B4-BE49-F238E27FC236}">
                <a16:creationId xmlns:a16="http://schemas.microsoft.com/office/drawing/2014/main" id="{3C1BAFEE-7D0A-4DDC-BCCA-ADB38ADDB866}"/>
              </a:ext>
            </a:extLst>
          </p:cNvPr>
          <p:cNvSpPr/>
          <p:nvPr/>
        </p:nvSpPr>
        <p:spPr>
          <a:xfrm>
            <a:off x="1730151" y="5368966"/>
            <a:ext cx="5813722" cy="61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524FCE-9D9F-4A93-B2FA-57684A3453B8}"/>
              </a:ext>
            </a:extLst>
          </p:cNvPr>
          <p:cNvSpPr txBox="1"/>
          <p:nvPr/>
        </p:nvSpPr>
        <p:spPr>
          <a:xfrm>
            <a:off x="1849804" y="5058321"/>
            <a:ext cx="5813722" cy="1107996"/>
          </a:xfrm>
          <a:prstGeom prst="rect">
            <a:avLst/>
          </a:prstGeom>
          <a:noFill/>
        </p:spPr>
        <p:txBody>
          <a:bodyPr wrap="square" rtlCol="0">
            <a:spAutoFit/>
          </a:bodyPr>
          <a:lstStyle/>
          <a:p>
            <a:r>
              <a:rPr lang="en-US" sz="6600" b="1" dirty="0">
                <a:solidFill>
                  <a:srgbClr val="2A5779"/>
                </a:solidFill>
                <a:latin typeface="Franklin Gothic Demi Cond" panose="020B0706030402020204" pitchFamily="34" charset="0"/>
              </a:rPr>
              <a:t>INJURY ICEBURG</a:t>
            </a:r>
          </a:p>
        </p:txBody>
      </p:sp>
      <p:pic>
        <p:nvPicPr>
          <p:cNvPr id="2" name="Picture 1">
            <a:extLst>
              <a:ext uri="{FF2B5EF4-FFF2-40B4-BE49-F238E27FC236}">
                <a16:creationId xmlns:a16="http://schemas.microsoft.com/office/drawing/2014/main" id="{98B5A2CE-DF4A-4C9C-ABC4-0F6843C379BF}"/>
              </a:ext>
            </a:extLst>
          </p:cNvPr>
          <p:cNvPicPr/>
          <p:nvPr/>
        </p:nvPicPr>
        <p:blipFill>
          <a:blip r:embed="rId4"/>
          <a:stretch>
            <a:fillRect/>
          </a:stretch>
        </p:blipFill>
        <p:spPr>
          <a:xfrm>
            <a:off x="180437" y="5994400"/>
            <a:ext cx="9561440" cy="517525"/>
          </a:xfrm>
          <a:prstGeom prst="rect">
            <a:avLst/>
          </a:prstGeom>
        </p:spPr>
      </p:pic>
      <p:pic>
        <p:nvPicPr>
          <p:cNvPr id="4" name="Picture 3">
            <a:extLst>
              <a:ext uri="{FF2B5EF4-FFF2-40B4-BE49-F238E27FC236}">
                <a16:creationId xmlns:a16="http://schemas.microsoft.com/office/drawing/2014/main" id="{69756C3F-FD14-42F4-AE59-2060965EA52B}"/>
              </a:ext>
            </a:extLst>
          </p:cNvPr>
          <p:cNvPicPr/>
          <p:nvPr/>
        </p:nvPicPr>
        <p:blipFill>
          <a:blip r:embed="rId5"/>
          <a:stretch>
            <a:fillRect/>
          </a:stretch>
        </p:blipFill>
        <p:spPr>
          <a:xfrm>
            <a:off x="4006850" y="1492250"/>
            <a:ext cx="1314450" cy="457200"/>
          </a:xfrm>
          <a:prstGeom prst="rect">
            <a:avLst/>
          </a:prstGeom>
        </p:spPr>
      </p:pic>
      <p:pic>
        <p:nvPicPr>
          <p:cNvPr id="5" name="Picture 4">
            <a:extLst>
              <a:ext uri="{FF2B5EF4-FFF2-40B4-BE49-F238E27FC236}">
                <a16:creationId xmlns:a16="http://schemas.microsoft.com/office/drawing/2014/main" id="{44FB3816-CD2F-41C1-90A8-62117A627DC4}"/>
              </a:ext>
            </a:extLst>
          </p:cNvPr>
          <p:cNvPicPr/>
          <p:nvPr/>
        </p:nvPicPr>
        <p:blipFill>
          <a:blip r:embed="rId6"/>
          <a:stretch>
            <a:fillRect/>
          </a:stretch>
        </p:blipFill>
        <p:spPr>
          <a:xfrm>
            <a:off x="3976688" y="2111375"/>
            <a:ext cx="1314450" cy="457200"/>
          </a:xfrm>
          <a:prstGeom prst="rect">
            <a:avLst/>
          </a:prstGeom>
        </p:spPr>
      </p:pic>
      <p:pic>
        <p:nvPicPr>
          <p:cNvPr id="6" name="Picture 5">
            <a:extLst>
              <a:ext uri="{FF2B5EF4-FFF2-40B4-BE49-F238E27FC236}">
                <a16:creationId xmlns:a16="http://schemas.microsoft.com/office/drawing/2014/main" id="{03EF0921-6DAD-48F5-A88A-09BD88379BFC}"/>
              </a:ext>
            </a:extLst>
          </p:cNvPr>
          <p:cNvPicPr/>
          <p:nvPr/>
        </p:nvPicPr>
        <p:blipFill>
          <a:blip r:embed="rId7"/>
          <a:stretch>
            <a:fillRect/>
          </a:stretch>
        </p:blipFill>
        <p:spPr>
          <a:xfrm>
            <a:off x="4057650" y="2771775"/>
            <a:ext cx="1314450" cy="457200"/>
          </a:xfrm>
          <a:prstGeom prst="rect">
            <a:avLst/>
          </a:prstGeom>
        </p:spPr>
      </p:pic>
    </p:spTree>
    <p:extLst>
      <p:ext uri="{BB962C8B-B14F-4D97-AF65-F5344CB8AC3E}">
        <p14:creationId xmlns:p14="http://schemas.microsoft.com/office/powerpoint/2010/main" val="182202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3173076" y="2266346"/>
            <a:ext cx="5815476" cy="548640"/>
          </a:xfrm>
        </p:spPr>
        <p:txBody>
          <a:bodyPr/>
          <a:lstStyle/>
          <a:p>
            <a:r>
              <a:rPr lang="en-US" sz="4800" dirty="0">
                <a:solidFill>
                  <a:schemeClr val="accent5"/>
                </a:solidFill>
                <a:latin typeface="+mn-lt"/>
              </a:rPr>
              <a:t>Unintentional Fall </a:t>
            </a:r>
            <a:br>
              <a:rPr lang="en-US" sz="4800" dirty="0">
                <a:solidFill>
                  <a:schemeClr val="accent5"/>
                </a:solidFill>
                <a:latin typeface="+mn-lt"/>
              </a:rPr>
            </a:br>
            <a:r>
              <a:rPr lang="en-US" sz="4800" dirty="0">
                <a:solidFill>
                  <a:schemeClr val="accent5"/>
                </a:solidFill>
                <a:latin typeface="+mn-lt"/>
              </a:rPr>
              <a:t>Deaths</a:t>
            </a:r>
          </a:p>
        </p:txBody>
      </p:sp>
      <p:pic>
        <p:nvPicPr>
          <p:cNvPr id="13" name="Picture 12">
            <a:extLst>
              <a:ext uri="{FF2B5EF4-FFF2-40B4-BE49-F238E27FC236}">
                <a16:creationId xmlns:a16="http://schemas.microsoft.com/office/drawing/2014/main" id="{D7DA323D-F974-452C-AC2A-546800A6D646}"/>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backgroundRemoval t="7262" b="91429" l="2861" r="89869">
                        <a14:foregroundMark x1="11800" y1="47857" x2="11800" y2="47857"/>
                        <a14:foregroundMark x1="11919" y1="48214" x2="11919" y2="48214"/>
                        <a14:foregroundMark x1="12157" y1="48214" x2="12157" y2="48214"/>
                        <a14:foregroundMark x1="12277" y1="48214" x2="12277" y2="48214"/>
                        <a14:foregroundMark x1="12634" y1="48571" x2="12634" y2="48571"/>
                        <a14:foregroundMark x1="13588" y1="48690" x2="13588" y2="48690"/>
                        <a14:foregroundMark x1="13588" y1="48690" x2="13588" y2="48690"/>
                        <a14:foregroundMark x1="3695" y1="38214" x2="3695" y2="38214"/>
                        <a14:foregroundMark x1="3695" y1="38214" x2="12515" y2="47738"/>
                        <a14:foregroundMark x1="6555" y1="30714" x2="54350" y2="90357"/>
                        <a14:foregroundMark x1="54350" y1="90357" x2="55423" y2="91071"/>
                        <a14:foregroundMark x1="21097" y1="91429" x2="34327" y2="7262"/>
                        <a14:foregroundMark x1="52443" y1="44881" x2="52443" y2="44881"/>
                        <a14:foregroundMark x1="2861" y1="35000" x2="2861" y2="35000"/>
                        <a14:foregroundMark x1="2861" y1="35000" x2="3933" y2="41548"/>
                        <a14:foregroundMark x1="51728" y1="44405" x2="53874" y2="45238"/>
                        <a14:backgroundMark x1="50536" y1="33452" x2="55185" y2="40595"/>
                        <a14:backgroundMark x1="44338" y1="35952" x2="55781" y2="40595"/>
                        <a14:backgroundMark x1="49341" y1="39733" x2="51251" y2="40357"/>
                        <a14:backgroundMark x1="48418" y1="39432" x2="48847" y2="39572"/>
                        <a14:backgroundMark x1="46584" y1="38833" x2="47700" y2="39197"/>
                        <a14:backgroundMark x1="45054" y1="38333" x2="45866" y2="38598"/>
                        <a14:backgroundMark x1="45888" y1="39048" x2="45888" y2="39048"/>
                        <a14:backgroundMark x1="45888" y1="39048" x2="51728" y2="41905"/>
                        <a14:backgroundMark x1="45530" y1="38810" x2="45530" y2="38810"/>
                        <a14:backgroundMark x1="45530" y1="38810" x2="47795" y2="40952"/>
                        <a14:backgroundMark x1="48272" y1="41310" x2="45173" y2="40238"/>
                        <a14:backgroundMark x1="50298" y1="41310" x2="54112" y2="41071"/>
                        <a14:backgroundMark x1="48391" y1="41548" x2="48391" y2="41548"/>
                      </a14:backgroundRemoval>
                    </a14:imgEffect>
                  </a14:imgLayer>
                </a14:imgProps>
              </a:ext>
            </a:extLst>
          </a:blip>
          <a:srcRect t="19463" r="41646"/>
          <a:stretch/>
        </p:blipFill>
        <p:spPr>
          <a:xfrm rot="19558692">
            <a:off x="886049" y="1785206"/>
            <a:ext cx="2582459" cy="3568429"/>
          </a:xfrm>
          <a:prstGeom prst="rect">
            <a:avLst/>
          </a:prstGeom>
        </p:spPr>
      </p:pic>
      <p:cxnSp>
        <p:nvCxnSpPr>
          <p:cNvPr id="25" name="Straight Connector 24">
            <a:extLst>
              <a:ext uri="{FF2B5EF4-FFF2-40B4-BE49-F238E27FC236}">
                <a16:creationId xmlns:a16="http://schemas.microsoft.com/office/drawing/2014/main" id="{6496D3B5-C6FA-4FF8-B5ED-ABC7BCA7D88C}"/>
              </a:ext>
            </a:extLst>
          </p:cNvPr>
          <p:cNvCxnSpPr>
            <a:cxnSpLocks/>
          </p:cNvCxnSpPr>
          <p:nvPr/>
        </p:nvCxnSpPr>
        <p:spPr>
          <a:xfrm>
            <a:off x="661915" y="4965737"/>
            <a:ext cx="7772400" cy="0"/>
          </a:xfrm>
          <a:prstGeom prst="line">
            <a:avLst/>
          </a:prstGeom>
          <a:ln w="571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9387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1A7061-6F3D-4D46-BC70-6A97F740CBF9}"/>
              </a:ext>
            </a:extLst>
          </p:cNvPr>
          <p:cNvPicPr/>
          <p:nvPr/>
        </p:nvPicPr>
        <p:blipFill>
          <a:blip r:embed="rId2"/>
          <a:stretch>
            <a:fillRect/>
          </a:stretch>
        </p:blipFill>
        <p:spPr>
          <a:xfrm>
            <a:off x="348472" y="1615250"/>
            <a:ext cx="8356102" cy="4200334"/>
          </a:xfrm>
          <a:prstGeom prst="rect">
            <a:avLst/>
          </a:prstGeom>
        </p:spPr>
      </p:pic>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338328" y="624054"/>
            <a:ext cx="8723375" cy="548640"/>
          </a:xfrm>
        </p:spPr>
        <p:txBody>
          <a:bodyPr/>
          <a:lstStyle/>
          <a:p>
            <a:r>
              <a:rPr lang="en-US" dirty="0">
                <a:latin typeface="+mn-lt"/>
              </a:rPr>
              <a:t>Unintentional fall-related deaths have continued to increase over the last 10 years</a:t>
            </a:r>
          </a:p>
        </p:txBody>
      </p:sp>
      <p:sp>
        <p:nvSpPr>
          <p:cNvPr id="5" name="Arrow: Up 4">
            <a:extLst>
              <a:ext uri="{FF2B5EF4-FFF2-40B4-BE49-F238E27FC236}">
                <a16:creationId xmlns:a16="http://schemas.microsoft.com/office/drawing/2014/main" id="{E803FA9B-3DC3-48BF-8B88-10706731E087}"/>
              </a:ext>
            </a:extLst>
          </p:cNvPr>
          <p:cNvSpPr/>
          <p:nvPr/>
        </p:nvSpPr>
        <p:spPr>
          <a:xfrm>
            <a:off x="6972617" y="2974412"/>
            <a:ext cx="1234440" cy="1344168"/>
          </a:xfrm>
          <a:prstGeom prst="upArrow">
            <a:avLst>
              <a:gd name="adj1" fmla="val 50000"/>
              <a:gd name="adj2" fmla="val 351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A97191-2B50-4C29-8598-A8EB042FCEFB}"/>
              </a:ext>
            </a:extLst>
          </p:cNvPr>
          <p:cNvPicPr/>
          <p:nvPr/>
        </p:nvPicPr>
        <p:blipFill>
          <a:blip r:embed="rId3"/>
          <a:stretch>
            <a:fillRect/>
          </a:stretch>
        </p:blipFill>
        <p:spPr>
          <a:xfrm>
            <a:off x="6242050" y="3336925"/>
            <a:ext cx="2695575" cy="742950"/>
          </a:xfrm>
          <a:prstGeom prst="rect">
            <a:avLst/>
          </a:prstGeom>
        </p:spPr>
      </p:pic>
      <p:pic>
        <p:nvPicPr>
          <p:cNvPr id="7" name="Picture 6">
            <a:extLst>
              <a:ext uri="{FF2B5EF4-FFF2-40B4-BE49-F238E27FC236}">
                <a16:creationId xmlns:a16="http://schemas.microsoft.com/office/drawing/2014/main" id="{6860DFB5-AF97-4D30-8445-08882753C202}"/>
              </a:ext>
            </a:extLst>
          </p:cNvPr>
          <p:cNvPicPr/>
          <p:nvPr/>
        </p:nvPicPr>
        <p:blipFill>
          <a:blip r:embed="rId4"/>
          <a:stretch>
            <a:fillRect/>
          </a:stretch>
        </p:blipFill>
        <p:spPr>
          <a:xfrm>
            <a:off x="186499" y="5938671"/>
            <a:ext cx="5924551" cy="590550"/>
          </a:xfrm>
          <a:prstGeom prst="rect">
            <a:avLst/>
          </a:prstGeom>
        </p:spPr>
      </p:pic>
      <p:pic>
        <p:nvPicPr>
          <p:cNvPr id="11" name="Picture 10">
            <a:extLst>
              <a:ext uri="{FF2B5EF4-FFF2-40B4-BE49-F238E27FC236}">
                <a16:creationId xmlns:a16="http://schemas.microsoft.com/office/drawing/2014/main" id="{3525D015-9AA1-47F1-961A-8FE480E24DF3}"/>
              </a:ext>
            </a:extLst>
          </p:cNvPr>
          <p:cNvPicPr/>
          <p:nvPr/>
        </p:nvPicPr>
        <p:blipFill>
          <a:blip r:embed="rId5"/>
          <a:stretch>
            <a:fillRect/>
          </a:stretch>
        </p:blipFill>
        <p:spPr>
          <a:xfrm>
            <a:off x="6565899" y="3367595"/>
            <a:ext cx="2047875" cy="809625"/>
          </a:xfrm>
          <a:prstGeom prst="rect">
            <a:avLst/>
          </a:prstGeom>
        </p:spPr>
      </p:pic>
    </p:spTree>
    <p:extLst>
      <p:ext uri="{BB962C8B-B14F-4D97-AF65-F5344CB8AC3E}">
        <p14:creationId xmlns:p14="http://schemas.microsoft.com/office/powerpoint/2010/main" val="234405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192787" y="624054"/>
            <a:ext cx="8324850" cy="548640"/>
          </a:xfrm>
        </p:spPr>
        <p:txBody>
          <a:bodyPr/>
          <a:lstStyle/>
          <a:p>
            <a:r>
              <a:rPr lang="en-US" dirty="0">
                <a:latin typeface="+mn-lt"/>
              </a:rPr>
              <a:t>Unintentional falls were the           leading cause of injury death* from   </a:t>
            </a:r>
          </a:p>
        </p:txBody>
      </p:sp>
      <p:pic>
        <p:nvPicPr>
          <p:cNvPr id="4" name="Picture 3">
            <a:extLst>
              <a:ext uri="{FF2B5EF4-FFF2-40B4-BE49-F238E27FC236}">
                <a16:creationId xmlns:a16="http://schemas.microsoft.com/office/drawing/2014/main" id="{F5A8715C-7CC0-4CDB-81E7-112A0C6BC83E}"/>
              </a:ext>
            </a:extLst>
          </p:cNvPr>
          <p:cNvPicPr/>
          <p:nvPr/>
        </p:nvPicPr>
        <p:blipFill>
          <a:blip r:embed="rId2"/>
          <a:stretch>
            <a:fillRect/>
          </a:stretch>
        </p:blipFill>
        <p:spPr>
          <a:xfrm>
            <a:off x="5257419" y="1045302"/>
            <a:ext cx="2695575" cy="533400"/>
          </a:xfrm>
          <a:prstGeom prst="rect">
            <a:avLst/>
          </a:prstGeom>
        </p:spPr>
      </p:pic>
      <p:pic>
        <p:nvPicPr>
          <p:cNvPr id="5" name="Picture 4">
            <a:extLst>
              <a:ext uri="{FF2B5EF4-FFF2-40B4-BE49-F238E27FC236}">
                <a16:creationId xmlns:a16="http://schemas.microsoft.com/office/drawing/2014/main" id="{26668520-C771-4C36-8F97-7CA38439610B}"/>
              </a:ext>
            </a:extLst>
          </p:cNvPr>
          <p:cNvPicPr/>
          <p:nvPr/>
        </p:nvPicPr>
        <p:blipFill>
          <a:blip r:embed="rId3"/>
          <a:stretch>
            <a:fillRect/>
          </a:stretch>
        </p:blipFill>
        <p:spPr>
          <a:xfrm>
            <a:off x="201613" y="5905500"/>
            <a:ext cx="5924550" cy="590550"/>
          </a:xfrm>
          <a:prstGeom prst="rect">
            <a:avLst/>
          </a:prstGeom>
        </p:spPr>
      </p:pic>
      <p:sp>
        <p:nvSpPr>
          <p:cNvPr id="13" name="TextBox 12">
            <a:extLst>
              <a:ext uri="{FF2B5EF4-FFF2-40B4-BE49-F238E27FC236}">
                <a16:creationId xmlns:a16="http://schemas.microsoft.com/office/drawing/2014/main" id="{5122F521-D9C3-4364-95B7-7D33559AFF6F}"/>
              </a:ext>
            </a:extLst>
          </p:cNvPr>
          <p:cNvSpPr txBox="1"/>
          <p:nvPr/>
        </p:nvSpPr>
        <p:spPr>
          <a:xfrm>
            <a:off x="147067" y="5681724"/>
            <a:ext cx="2313432" cy="276999"/>
          </a:xfrm>
          <a:prstGeom prst="rect">
            <a:avLst/>
          </a:prstGeom>
          <a:noFill/>
        </p:spPr>
        <p:txBody>
          <a:bodyPr wrap="square" rtlCol="0">
            <a:spAutoFit/>
          </a:bodyPr>
          <a:lstStyle/>
          <a:p>
            <a:r>
              <a:rPr lang="en-US" sz="1200" dirty="0"/>
              <a:t>* by mechanism and intent</a:t>
            </a:r>
          </a:p>
        </p:txBody>
      </p:sp>
      <p:pic>
        <p:nvPicPr>
          <p:cNvPr id="6" name="Picture 5">
            <a:extLst>
              <a:ext uri="{FF2B5EF4-FFF2-40B4-BE49-F238E27FC236}">
                <a16:creationId xmlns:a16="http://schemas.microsoft.com/office/drawing/2014/main" id="{68BE736E-8104-4844-9DD5-9BB3684E0601}"/>
              </a:ext>
            </a:extLst>
          </p:cNvPr>
          <p:cNvPicPr/>
          <p:nvPr/>
        </p:nvPicPr>
        <p:blipFill>
          <a:blip r:embed="rId4"/>
          <a:stretch>
            <a:fillRect/>
          </a:stretch>
        </p:blipFill>
        <p:spPr>
          <a:xfrm>
            <a:off x="5147945" y="584726"/>
            <a:ext cx="2047875" cy="581025"/>
          </a:xfrm>
          <a:prstGeom prst="rect">
            <a:avLst/>
          </a:prstGeom>
        </p:spPr>
      </p:pic>
      <p:pic>
        <p:nvPicPr>
          <p:cNvPr id="7" name="Picture 6">
            <a:extLst>
              <a:ext uri="{FF2B5EF4-FFF2-40B4-BE49-F238E27FC236}">
                <a16:creationId xmlns:a16="http://schemas.microsoft.com/office/drawing/2014/main" id="{40BE50E8-89D7-455C-915D-6B4BBBD24F25}"/>
              </a:ext>
            </a:extLst>
          </p:cNvPr>
          <p:cNvPicPr/>
          <p:nvPr/>
        </p:nvPicPr>
        <p:blipFill>
          <a:blip r:embed="rId5"/>
          <a:stretch>
            <a:fillRect/>
          </a:stretch>
        </p:blipFill>
        <p:spPr>
          <a:xfrm>
            <a:off x="219075" y="1786943"/>
            <a:ext cx="8705850" cy="3714750"/>
          </a:xfrm>
          <a:prstGeom prst="rect">
            <a:avLst/>
          </a:prstGeom>
        </p:spPr>
      </p:pic>
    </p:spTree>
    <p:extLst>
      <p:ext uri="{BB962C8B-B14F-4D97-AF65-F5344CB8AC3E}">
        <p14:creationId xmlns:p14="http://schemas.microsoft.com/office/powerpoint/2010/main" val="341515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A405-4628-4026-9C65-BAC665916201}"/>
              </a:ext>
            </a:extLst>
          </p:cNvPr>
          <p:cNvSpPr>
            <a:spLocks noGrp="1"/>
          </p:cNvSpPr>
          <p:nvPr>
            <p:ph type="title"/>
          </p:nvPr>
        </p:nvSpPr>
        <p:spPr>
          <a:xfrm>
            <a:off x="317083" y="497444"/>
            <a:ext cx="8598317" cy="548640"/>
          </a:xfrm>
        </p:spPr>
        <p:txBody>
          <a:bodyPr/>
          <a:lstStyle/>
          <a:p>
            <a:r>
              <a:rPr lang="en-US" dirty="0">
                <a:latin typeface="+mn-lt"/>
              </a:rPr>
              <a:t>Unintentional falls were the</a:t>
            </a:r>
            <a:br>
              <a:rPr lang="en-US" dirty="0">
                <a:latin typeface="+mn-lt"/>
              </a:rPr>
            </a:br>
            <a:r>
              <a:rPr lang="en-US" dirty="0">
                <a:latin typeface="+mn-lt"/>
              </a:rPr>
              <a:t>cause of injury death among older adults*</a:t>
            </a:r>
          </a:p>
        </p:txBody>
      </p:sp>
      <p:sp>
        <p:nvSpPr>
          <p:cNvPr id="10" name="Rectangle 9">
            <a:extLst>
              <a:ext uri="{FF2B5EF4-FFF2-40B4-BE49-F238E27FC236}">
                <a16:creationId xmlns:a16="http://schemas.microsoft.com/office/drawing/2014/main" id="{A09AA440-43C2-453F-8F10-3629B103868A}"/>
              </a:ext>
            </a:extLst>
          </p:cNvPr>
          <p:cNvSpPr/>
          <p:nvPr/>
        </p:nvSpPr>
        <p:spPr>
          <a:xfrm>
            <a:off x="6967728" y="1536192"/>
            <a:ext cx="1823148" cy="429768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B47F5D-0EE1-467B-87D6-8375AEBDFE82}"/>
              </a:ext>
            </a:extLst>
          </p:cNvPr>
          <p:cNvPicPr/>
          <p:nvPr/>
        </p:nvPicPr>
        <p:blipFill>
          <a:blip r:embed="rId3"/>
          <a:stretch>
            <a:fillRect/>
          </a:stretch>
        </p:blipFill>
        <p:spPr>
          <a:xfrm>
            <a:off x="407988" y="1833564"/>
            <a:ext cx="8418512" cy="4000308"/>
          </a:xfrm>
          <a:prstGeom prst="rect">
            <a:avLst/>
          </a:prstGeom>
        </p:spPr>
      </p:pic>
      <p:pic>
        <p:nvPicPr>
          <p:cNvPr id="4" name="Picture 3">
            <a:extLst>
              <a:ext uri="{FF2B5EF4-FFF2-40B4-BE49-F238E27FC236}">
                <a16:creationId xmlns:a16="http://schemas.microsoft.com/office/drawing/2014/main" id="{4C23C456-9CA1-49BF-8E88-948607E7E793}"/>
              </a:ext>
            </a:extLst>
          </p:cNvPr>
          <p:cNvPicPr/>
          <p:nvPr/>
        </p:nvPicPr>
        <p:blipFill>
          <a:blip r:embed="rId4"/>
          <a:stretch>
            <a:fillRect/>
          </a:stretch>
        </p:blipFill>
        <p:spPr>
          <a:xfrm>
            <a:off x="6513259" y="1546543"/>
            <a:ext cx="2524125" cy="1133475"/>
          </a:xfrm>
          <a:prstGeom prst="rect">
            <a:avLst/>
          </a:prstGeom>
        </p:spPr>
      </p:pic>
      <p:sp>
        <p:nvSpPr>
          <p:cNvPr id="13" name="TextBox 12">
            <a:extLst>
              <a:ext uri="{FF2B5EF4-FFF2-40B4-BE49-F238E27FC236}">
                <a16:creationId xmlns:a16="http://schemas.microsoft.com/office/drawing/2014/main" id="{5EDE6D7C-0EF8-4F64-A7C5-734EAE650CAD}"/>
              </a:ext>
            </a:extLst>
          </p:cNvPr>
          <p:cNvSpPr txBox="1"/>
          <p:nvPr/>
        </p:nvSpPr>
        <p:spPr>
          <a:xfrm>
            <a:off x="105726" y="5687703"/>
            <a:ext cx="2313432" cy="276999"/>
          </a:xfrm>
          <a:prstGeom prst="rect">
            <a:avLst/>
          </a:prstGeom>
          <a:noFill/>
        </p:spPr>
        <p:txBody>
          <a:bodyPr wrap="square" rtlCol="0">
            <a:spAutoFit/>
          </a:bodyPr>
          <a:lstStyle/>
          <a:p>
            <a:r>
              <a:rPr lang="en-US" sz="1200" dirty="0"/>
              <a:t>* Adults ages 65 and older</a:t>
            </a:r>
          </a:p>
        </p:txBody>
      </p:sp>
      <p:pic>
        <p:nvPicPr>
          <p:cNvPr id="6" name="Picture 5">
            <a:extLst>
              <a:ext uri="{FF2B5EF4-FFF2-40B4-BE49-F238E27FC236}">
                <a16:creationId xmlns:a16="http://schemas.microsoft.com/office/drawing/2014/main" id="{8E45807C-1FBC-47FA-8359-1E00D6B3E80B}"/>
              </a:ext>
            </a:extLst>
          </p:cNvPr>
          <p:cNvPicPr/>
          <p:nvPr/>
        </p:nvPicPr>
        <p:blipFill>
          <a:blip r:embed="rId5"/>
          <a:stretch>
            <a:fillRect/>
          </a:stretch>
        </p:blipFill>
        <p:spPr>
          <a:xfrm>
            <a:off x="5318505" y="319246"/>
            <a:ext cx="3457575" cy="847725"/>
          </a:xfrm>
          <a:prstGeom prst="rect">
            <a:avLst/>
          </a:prstGeom>
        </p:spPr>
      </p:pic>
      <p:pic>
        <p:nvPicPr>
          <p:cNvPr id="7" name="Picture 6">
            <a:extLst>
              <a:ext uri="{FF2B5EF4-FFF2-40B4-BE49-F238E27FC236}">
                <a16:creationId xmlns:a16="http://schemas.microsoft.com/office/drawing/2014/main" id="{0265B33E-1812-4E7B-AE9F-0F01FDFE5A65}"/>
              </a:ext>
            </a:extLst>
          </p:cNvPr>
          <p:cNvPicPr/>
          <p:nvPr/>
        </p:nvPicPr>
        <p:blipFill>
          <a:blip r:embed="rId6"/>
          <a:stretch>
            <a:fillRect/>
          </a:stretch>
        </p:blipFill>
        <p:spPr>
          <a:xfrm>
            <a:off x="201613" y="5940669"/>
            <a:ext cx="5924550" cy="590550"/>
          </a:xfrm>
          <a:prstGeom prst="rect">
            <a:avLst/>
          </a:prstGeom>
        </p:spPr>
      </p:pic>
      <p:pic>
        <p:nvPicPr>
          <p:cNvPr id="8" name="Picture 7">
            <a:extLst>
              <a:ext uri="{FF2B5EF4-FFF2-40B4-BE49-F238E27FC236}">
                <a16:creationId xmlns:a16="http://schemas.microsoft.com/office/drawing/2014/main" id="{86283D2D-C6DA-4D1E-8E00-B80C6D617F5F}"/>
              </a:ext>
            </a:extLst>
          </p:cNvPr>
          <p:cNvPicPr/>
          <p:nvPr/>
        </p:nvPicPr>
        <p:blipFill>
          <a:blip r:embed="rId7"/>
          <a:stretch>
            <a:fillRect/>
          </a:stretch>
        </p:blipFill>
        <p:spPr>
          <a:xfrm>
            <a:off x="2597150" y="5753100"/>
            <a:ext cx="895350" cy="457200"/>
          </a:xfrm>
          <a:prstGeom prst="rect">
            <a:avLst/>
          </a:prstGeom>
        </p:spPr>
      </p:pic>
    </p:spTree>
    <p:extLst>
      <p:ext uri="{BB962C8B-B14F-4D97-AF65-F5344CB8AC3E}">
        <p14:creationId xmlns:p14="http://schemas.microsoft.com/office/powerpoint/2010/main" val="62506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AF8B-8C01-461F-8616-BAE703452134}"/>
              </a:ext>
            </a:extLst>
          </p:cNvPr>
          <p:cNvSpPr>
            <a:spLocks noGrp="1"/>
          </p:cNvSpPr>
          <p:nvPr>
            <p:ph type="title"/>
          </p:nvPr>
        </p:nvSpPr>
        <p:spPr>
          <a:xfrm>
            <a:off x="450722" y="538414"/>
            <a:ext cx="8242555" cy="548640"/>
          </a:xfrm>
        </p:spPr>
        <p:txBody>
          <a:bodyPr/>
          <a:lstStyle/>
          <a:p>
            <a:r>
              <a:rPr lang="en-US" dirty="0">
                <a:solidFill>
                  <a:srgbClr val="17375E"/>
                </a:solidFill>
                <a:latin typeface="+mn-lt"/>
              </a:rPr>
              <a:t>Unintentional fall death rates are highest among those ages 75 and older </a:t>
            </a:r>
          </a:p>
        </p:txBody>
      </p:sp>
      <p:sp>
        <p:nvSpPr>
          <p:cNvPr id="4" name="TextBox 3">
            <a:extLst>
              <a:ext uri="{FF2B5EF4-FFF2-40B4-BE49-F238E27FC236}">
                <a16:creationId xmlns:a16="http://schemas.microsoft.com/office/drawing/2014/main" id="{500D07C5-7591-44FD-ADCD-7418EF84E7D8}"/>
              </a:ext>
            </a:extLst>
          </p:cNvPr>
          <p:cNvSpPr txBox="1"/>
          <p:nvPr/>
        </p:nvSpPr>
        <p:spPr>
          <a:xfrm>
            <a:off x="137605" y="5628501"/>
            <a:ext cx="3548270" cy="276999"/>
          </a:xfrm>
          <a:prstGeom prst="rect">
            <a:avLst/>
          </a:prstGeom>
          <a:noFill/>
        </p:spPr>
        <p:txBody>
          <a:bodyPr wrap="square" rtlCol="0">
            <a:spAutoFit/>
          </a:bodyPr>
          <a:lstStyle/>
          <a:p>
            <a:r>
              <a:rPr lang="en-US" sz="1200" dirty="0"/>
              <a:t>*Rate suppressed due to count being less than 5</a:t>
            </a:r>
          </a:p>
        </p:txBody>
      </p:sp>
      <p:pic>
        <p:nvPicPr>
          <p:cNvPr id="3" name="Picture 2">
            <a:extLst>
              <a:ext uri="{FF2B5EF4-FFF2-40B4-BE49-F238E27FC236}">
                <a16:creationId xmlns:a16="http://schemas.microsoft.com/office/drawing/2014/main" id="{83C9BCDF-D331-4048-8BBF-0747FC939223}"/>
              </a:ext>
            </a:extLst>
          </p:cNvPr>
          <p:cNvPicPr/>
          <p:nvPr/>
        </p:nvPicPr>
        <p:blipFill>
          <a:blip r:embed="rId3"/>
          <a:stretch>
            <a:fillRect/>
          </a:stretch>
        </p:blipFill>
        <p:spPr>
          <a:xfrm>
            <a:off x="320040" y="1618488"/>
            <a:ext cx="8513064" cy="4379976"/>
          </a:xfrm>
          <a:prstGeom prst="rect">
            <a:avLst/>
          </a:prstGeom>
        </p:spPr>
      </p:pic>
      <p:sp>
        <p:nvSpPr>
          <p:cNvPr id="13" name="Title 1">
            <a:extLst>
              <a:ext uri="{FF2B5EF4-FFF2-40B4-BE49-F238E27FC236}">
                <a16:creationId xmlns:a16="http://schemas.microsoft.com/office/drawing/2014/main" id="{9AF1B5DE-820A-460A-BFA1-A09E5B6AE42B}"/>
              </a:ext>
            </a:extLst>
          </p:cNvPr>
          <p:cNvSpPr txBox="1">
            <a:spLocks/>
          </p:cNvSpPr>
          <p:nvPr/>
        </p:nvSpPr>
        <p:spPr>
          <a:xfrm>
            <a:off x="4910328" y="2706624"/>
            <a:ext cx="2157984"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algn="ctr"/>
            <a:r>
              <a:rPr lang="en-US" sz="1800" dirty="0">
                <a:solidFill>
                  <a:srgbClr val="643275"/>
                </a:solidFill>
                <a:latin typeface="+mn-lt"/>
              </a:rPr>
              <a:t>Rates begin increasing among ages 45-54</a:t>
            </a:r>
          </a:p>
        </p:txBody>
      </p:sp>
      <p:cxnSp>
        <p:nvCxnSpPr>
          <p:cNvPr id="17" name="Straight Arrow Connector 16">
            <a:extLst>
              <a:ext uri="{FF2B5EF4-FFF2-40B4-BE49-F238E27FC236}">
                <a16:creationId xmlns:a16="http://schemas.microsoft.com/office/drawing/2014/main" id="{2CBE8591-D5FB-44E8-A325-BEFEF74C8F3C}"/>
              </a:ext>
            </a:extLst>
          </p:cNvPr>
          <p:cNvCxnSpPr/>
          <p:nvPr/>
        </p:nvCxnSpPr>
        <p:spPr>
          <a:xfrm>
            <a:off x="5989320" y="3602736"/>
            <a:ext cx="0" cy="877824"/>
          </a:xfrm>
          <a:prstGeom prst="straightConnector1">
            <a:avLst/>
          </a:prstGeom>
          <a:ln>
            <a:solidFill>
              <a:srgbClr val="643275"/>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23C0EA-BF92-4BCD-AFBA-514E138F047B}"/>
              </a:ext>
            </a:extLst>
          </p:cNvPr>
          <p:cNvPicPr/>
          <p:nvPr/>
        </p:nvPicPr>
        <p:blipFill>
          <a:blip r:embed="rId4"/>
          <a:stretch>
            <a:fillRect/>
          </a:stretch>
        </p:blipFill>
        <p:spPr>
          <a:xfrm>
            <a:off x="201613" y="5928946"/>
            <a:ext cx="5924550" cy="590550"/>
          </a:xfrm>
          <a:prstGeom prst="rect">
            <a:avLst/>
          </a:prstGeom>
        </p:spPr>
      </p:pic>
      <p:pic>
        <p:nvPicPr>
          <p:cNvPr id="6" name="Picture 5">
            <a:extLst>
              <a:ext uri="{FF2B5EF4-FFF2-40B4-BE49-F238E27FC236}">
                <a16:creationId xmlns:a16="http://schemas.microsoft.com/office/drawing/2014/main" id="{51550971-C5A8-4F2F-8458-AB3A6781B680}"/>
              </a:ext>
            </a:extLst>
          </p:cNvPr>
          <p:cNvPicPr/>
          <p:nvPr/>
        </p:nvPicPr>
        <p:blipFill>
          <a:blip r:embed="rId5"/>
          <a:stretch>
            <a:fillRect/>
          </a:stretch>
        </p:blipFill>
        <p:spPr>
          <a:xfrm>
            <a:off x="2597150" y="5753100"/>
            <a:ext cx="895350" cy="457200"/>
          </a:xfrm>
          <a:prstGeom prst="rect">
            <a:avLst/>
          </a:prstGeom>
        </p:spPr>
      </p:pic>
    </p:spTree>
    <p:extLst>
      <p:ext uri="{BB962C8B-B14F-4D97-AF65-F5344CB8AC3E}">
        <p14:creationId xmlns:p14="http://schemas.microsoft.com/office/powerpoint/2010/main" val="183474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471488" y="471604"/>
            <a:ext cx="8361616" cy="548640"/>
          </a:xfrm>
        </p:spPr>
        <p:txBody>
          <a:bodyPr/>
          <a:lstStyle/>
          <a:p>
            <a:r>
              <a:rPr lang="en-US" dirty="0">
                <a:solidFill>
                  <a:srgbClr val="17375E"/>
                </a:solidFill>
                <a:latin typeface="+mn-lt"/>
              </a:rPr>
              <a:t>Most fall-related </a:t>
            </a:r>
            <a:r>
              <a:rPr lang="en-US" dirty="0">
                <a:solidFill>
                  <a:srgbClr val="17375E"/>
                </a:solidFill>
                <a:latin typeface="Arial "/>
              </a:rPr>
              <a:t>deaths</a:t>
            </a:r>
            <a:r>
              <a:rPr lang="en-US" dirty="0">
                <a:solidFill>
                  <a:srgbClr val="17375E"/>
                </a:solidFill>
                <a:latin typeface="+mn-lt"/>
              </a:rPr>
              <a:t> occurred among</a:t>
            </a:r>
          </a:p>
        </p:txBody>
      </p:sp>
      <p:pic>
        <p:nvPicPr>
          <p:cNvPr id="3" name="Picture 2">
            <a:extLst>
              <a:ext uri="{FF2B5EF4-FFF2-40B4-BE49-F238E27FC236}">
                <a16:creationId xmlns:a16="http://schemas.microsoft.com/office/drawing/2014/main" id="{2B252B18-D482-4980-8C8D-8D808A9391D6}"/>
              </a:ext>
            </a:extLst>
          </p:cNvPr>
          <p:cNvPicPr/>
          <p:nvPr/>
        </p:nvPicPr>
        <p:blipFill>
          <a:blip r:embed="rId3"/>
          <a:stretch>
            <a:fillRect/>
          </a:stretch>
        </p:blipFill>
        <p:spPr>
          <a:xfrm>
            <a:off x="539750" y="1423988"/>
            <a:ext cx="7986713" cy="4227512"/>
          </a:xfrm>
          <a:prstGeom prst="rect">
            <a:avLst/>
          </a:prstGeom>
        </p:spPr>
      </p:pic>
      <p:pic>
        <p:nvPicPr>
          <p:cNvPr id="5" name="Picture 4">
            <a:extLst>
              <a:ext uri="{FF2B5EF4-FFF2-40B4-BE49-F238E27FC236}">
                <a16:creationId xmlns:a16="http://schemas.microsoft.com/office/drawing/2014/main" id="{013C1BE6-5EE9-4D40-B172-8F433A7A4C6F}"/>
              </a:ext>
            </a:extLst>
          </p:cNvPr>
          <p:cNvPicPr/>
          <p:nvPr/>
        </p:nvPicPr>
        <p:blipFill>
          <a:blip r:embed="rId4"/>
          <a:stretch>
            <a:fillRect/>
          </a:stretch>
        </p:blipFill>
        <p:spPr>
          <a:xfrm>
            <a:off x="212916" y="5720144"/>
            <a:ext cx="7191375" cy="209550"/>
          </a:xfrm>
          <a:prstGeom prst="rect">
            <a:avLst/>
          </a:prstGeom>
        </p:spPr>
      </p:pic>
      <p:pic>
        <p:nvPicPr>
          <p:cNvPr id="6" name="Picture 5">
            <a:extLst>
              <a:ext uri="{FF2B5EF4-FFF2-40B4-BE49-F238E27FC236}">
                <a16:creationId xmlns:a16="http://schemas.microsoft.com/office/drawing/2014/main" id="{537E7987-470A-48D7-8009-F146E224FC2E}"/>
              </a:ext>
            </a:extLst>
          </p:cNvPr>
          <p:cNvPicPr/>
          <p:nvPr/>
        </p:nvPicPr>
        <p:blipFill>
          <a:blip r:embed="rId5"/>
          <a:stretch>
            <a:fillRect/>
          </a:stretch>
        </p:blipFill>
        <p:spPr>
          <a:xfrm>
            <a:off x="471487" y="923925"/>
            <a:ext cx="10713273" cy="548640"/>
          </a:xfrm>
          <a:prstGeom prst="rect">
            <a:avLst/>
          </a:prstGeom>
        </p:spPr>
      </p:pic>
      <p:pic>
        <p:nvPicPr>
          <p:cNvPr id="7" name="Picture 6">
            <a:extLst>
              <a:ext uri="{FF2B5EF4-FFF2-40B4-BE49-F238E27FC236}">
                <a16:creationId xmlns:a16="http://schemas.microsoft.com/office/drawing/2014/main" id="{E3C4CC66-936E-4ADC-83FE-E06C3E16B2CC}"/>
              </a:ext>
            </a:extLst>
          </p:cNvPr>
          <p:cNvPicPr/>
          <p:nvPr/>
        </p:nvPicPr>
        <p:blipFill>
          <a:blip r:embed="rId6"/>
          <a:stretch>
            <a:fillRect/>
          </a:stretch>
        </p:blipFill>
        <p:spPr>
          <a:xfrm>
            <a:off x="201613" y="5940669"/>
            <a:ext cx="5924550" cy="590550"/>
          </a:xfrm>
          <a:prstGeom prst="rect">
            <a:avLst/>
          </a:prstGeom>
        </p:spPr>
      </p:pic>
      <p:pic>
        <p:nvPicPr>
          <p:cNvPr id="8" name="Picture 7">
            <a:extLst>
              <a:ext uri="{FF2B5EF4-FFF2-40B4-BE49-F238E27FC236}">
                <a16:creationId xmlns:a16="http://schemas.microsoft.com/office/drawing/2014/main" id="{D70289E0-DFA4-4D67-B23E-CA7122C6E53D}"/>
              </a:ext>
            </a:extLst>
          </p:cNvPr>
          <p:cNvPicPr/>
          <p:nvPr/>
        </p:nvPicPr>
        <p:blipFill>
          <a:blip r:embed="rId7"/>
          <a:stretch>
            <a:fillRect/>
          </a:stretch>
        </p:blipFill>
        <p:spPr>
          <a:xfrm>
            <a:off x="2597150" y="5753100"/>
            <a:ext cx="895350" cy="457200"/>
          </a:xfrm>
          <a:prstGeom prst="rect">
            <a:avLst/>
          </a:prstGeom>
        </p:spPr>
      </p:pic>
    </p:spTree>
    <p:extLst>
      <p:ext uri="{BB962C8B-B14F-4D97-AF65-F5344CB8AC3E}">
        <p14:creationId xmlns:p14="http://schemas.microsoft.com/office/powerpoint/2010/main" val="195307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0055EB-03AD-4FDA-81BA-535499F28383}"/>
              </a:ext>
            </a:extLst>
          </p:cNvPr>
          <p:cNvPicPr/>
          <p:nvPr/>
        </p:nvPicPr>
        <p:blipFill>
          <a:blip r:embed="rId2"/>
          <a:stretch>
            <a:fillRect/>
          </a:stretch>
        </p:blipFill>
        <p:spPr>
          <a:xfrm>
            <a:off x="325578" y="1513712"/>
            <a:ext cx="8306357" cy="4201045"/>
          </a:xfrm>
          <a:prstGeom prst="rect">
            <a:avLst/>
          </a:prstGeom>
        </p:spPr>
      </p:pic>
      <p:sp>
        <p:nvSpPr>
          <p:cNvPr id="8" name="Title 1">
            <a:extLst>
              <a:ext uri="{FF2B5EF4-FFF2-40B4-BE49-F238E27FC236}">
                <a16:creationId xmlns:a16="http://schemas.microsoft.com/office/drawing/2014/main" id="{DF9D4018-51A6-43BF-B0A3-4A120543F708}"/>
              </a:ext>
            </a:extLst>
          </p:cNvPr>
          <p:cNvSpPr txBox="1">
            <a:spLocks/>
          </p:cNvSpPr>
          <p:nvPr/>
        </p:nvSpPr>
        <p:spPr>
          <a:xfrm>
            <a:off x="325578" y="533098"/>
            <a:ext cx="8571534"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17375E"/>
                </a:solidFill>
                <a:latin typeface="+mn-lt"/>
              </a:rPr>
              <a:t>Rates of fall-related deaths were highest among</a:t>
            </a:r>
          </a:p>
        </p:txBody>
      </p:sp>
      <p:pic>
        <p:nvPicPr>
          <p:cNvPr id="4" name="Picture 3">
            <a:extLst>
              <a:ext uri="{FF2B5EF4-FFF2-40B4-BE49-F238E27FC236}">
                <a16:creationId xmlns:a16="http://schemas.microsoft.com/office/drawing/2014/main" id="{3D182F59-8E2C-4B1A-8F56-BD598CA035E0}"/>
              </a:ext>
            </a:extLst>
          </p:cNvPr>
          <p:cNvPicPr/>
          <p:nvPr/>
        </p:nvPicPr>
        <p:blipFill>
          <a:blip r:embed="rId3"/>
          <a:stretch>
            <a:fillRect/>
          </a:stretch>
        </p:blipFill>
        <p:spPr>
          <a:xfrm>
            <a:off x="1806702" y="955778"/>
            <a:ext cx="7800975" cy="533400"/>
          </a:xfrm>
          <a:prstGeom prst="rect">
            <a:avLst/>
          </a:prstGeom>
        </p:spPr>
      </p:pic>
      <p:sp>
        <p:nvSpPr>
          <p:cNvPr id="12" name="TextBox 11">
            <a:extLst>
              <a:ext uri="{FF2B5EF4-FFF2-40B4-BE49-F238E27FC236}">
                <a16:creationId xmlns:a16="http://schemas.microsoft.com/office/drawing/2014/main" id="{11B04253-3A11-4A65-B779-A175574497B2}"/>
              </a:ext>
            </a:extLst>
          </p:cNvPr>
          <p:cNvSpPr txBox="1"/>
          <p:nvPr/>
        </p:nvSpPr>
        <p:spPr>
          <a:xfrm>
            <a:off x="149161" y="5680087"/>
            <a:ext cx="4441126" cy="276999"/>
          </a:xfrm>
          <a:prstGeom prst="rect">
            <a:avLst/>
          </a:prstGeom>
          <a:noFill/>
        </p:spPr>
        <p:txBody>
          <a:bodyPr wrap="square" rtlCol="0">
            <a:spAutoFit/>
          </a:bodyPr>
          <a:lstStyle/>
          <a:p>
            <a:r>
              <a:rPr lang="en-US" sz="1200" dirty="0"/>
              <a:t>NH – non-Hispanic; Rate not calculated for Other, NH</a:t>
            </a:r>
          </a:p>
        </p:txBody>
      </p:sp>
      <p:pic>
        <p:nvPicPr>
          <p:cNvPr id="5" name="Picture 4">
            <a:extLst>
              <a:ext uri="{FF2B5EF4-FFF2-40B4-BE49-F238E27FC236}">
                <a16:creationId xmlns:a16="http://schemas.microsoft.com/office/drawing/2014/main" id="{53E50771-AED8-4752-8568-52883F6E65AE}"/>
              </a:ext>
            </a:extLst>
          </p:cNvPr>
          <p:cNvPicPr/>
          <p:nvPr/>
        </p:nvPicPr>
        <p:blipFill>
          <a:blip r:embed="rId4"/>
          <a:stretch>
            <a:fillRect/>
          </a:stretch>
        </p:blipFill>
        <p:spPr>
          <a:xfrm>
            <a:off x="201613" y="5928946"/>
            <a:ext cx="5924550" cy="590550"/>
          </a:xfrm>
          <a:prstGeom prst="rect">
            <a:avLst/>
          </a:prstGeom>
        </p:spPr>
      </p:pic>
      <p:pic>
        <p:nvPicPr>
          <p:cNvPr id="6" name="Picture 5">
            <a:extLst>
              <a:ext uri="{FF2B5EF4-FFF2-40B4-BE49-F238E27FC236}">
                <a16:creationId xmlns:a16="http://schemas.microsoft.com/office/drawing/2014/main" id="{66A25D01-E673-4C65-9BA3-1D511FA26927}"/>
              </a:ext>
            </a:extLst>
          </p:cNvPr>
          <p:cNvPicPr/>
          <p:nvPr/>
        </p:nvPicPr>
        <p:blipFill>
          <a:blip r:embed="rId5"/>
          <a:stretch>
            <a:fillRect/>
          </a:stretch>
        </p:blipFill>
        <p:spPr>
          <a:xfrm>
            <a:off x="2597150" y="5753100"/>
            <a:ext cx="895350" cy="457200"/>
          </a:xfrm>
          <a:prstGeom prst="rect">
            <a:avLst/>
          </a:prstGeom>
        </p:spPr>
      </p:pic>
    </p:spTree>
    <p:extLst>
      <p:ext uri="{BB962C8B-B14F-4D97-AF65-F5344CB8AC3E}">
        <p14:creationId xmlns:p14="http://schemas.microsoft.com/office/powerpoint/2010/main" val="331416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Inpatient">
            <a:extLst>
              <a:ext uri="{FF2B5EF4-FFF2-40B4-BE49-F238E27FC236}">
                <a16:creationId xmlns:a16="http://schemas.microsoft.com/office/drawing/2014/main" id="{F28FC9C2-D60A-4EFC-A120-9E48275977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748" y="2184050"/>
            <a:ext cx="2624328" cy="2624328"/>
          </a:xfrm>
          <a:prstGeom prst="rect">
            <a:avLst/>
          </a:prstGeom>
        </p:spPr>
      </p:pic>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3173076" y="3034442"/>
            <a:ext cx="5815476" cy="548640"/>
          </a:xfrm>
        </p:spPr>
        <p:txBody>
          <a:bodyPr/>
          <a:lstStyle/>
          <a:p>
            <a:r>
              <a:rPr lang="en-US" sz="4800" dirty="0">
                <a:solidFill>
                  <a:srgbClr val="1F497D"/>
                </a:solidFill>
                <a:latin typeface="+mn-lt"/>
              </a:rPr>
              <a:t>Unintentional Fall </a:t>
            </a:r>
            <a:br>
              <a:rPr lang="en-US" sz="4800" dirty="0">
                <a:solidFill>
                  <a:srgbClr val="1F497D"/>
                </a:solidFill>
                <a:latin typeface="+mn-lt"/>
              </a:rPr>
            </a:br>
            <a:r>
              <a:rPr lang="en-US" sz="4800" dirty="0">
                <a:solidFill>
                  <a:srgbClr val="1F497D"/>
                </a:solidFill>
                <a:latin typeface="+mn-lt"/>
              </a:rPr>
              <a:t>Hospitalizations</a:t>
            </a:r>
          </a:p>
        </p:txBody>
      </p:sp>
    </p:spTree>
    <p:extLst>
      <p:ext uri="{BB962C8B-B14F-4D97-AF65-F5344CB8AC3E}">
        <p14:creationId xmlns:p14="http://schemas.microsoft.com/office/powerpoint/2010/main" val="160986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F2DA8F-FA2C-4056-AE01-A1FBE59029EE}"/>
              </a:ext>
            </a:extLst>
          </p:cNvPr>
          <p:cNvPicPr/>
          <p:nvPr/>
        </p:nvPicPr>
        <p:blipFill>
          <a:blip r:embed="rId2"/>
          <a:stretch>
            <a:fillRect/>
          </a:stretch>
        </p:blipFill>
        <p:spPr>
          <a:xfrm>
            <a:off x="496974" y="1653680"/>
            <a:ext cx="8131765" cy="4134472"/>
          </a:xfrm>
          <a:prstGeom prst="rect">
            <a:avLst/>
          </a:prstGeom>
        </p:spPr>
      </p:pic>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338329" y="624054"/>
            <a:ext cx="8449056" cy="548640"/>
          </a:xfrm>
        </p:spPr>
        <p:txBody>
          <a:bodyPr/>
          <a:lstStyle/>
          <a:p>
            <a:r>
              <a:rPr lang="en-US" dirty="0">
                <a:latin typeface="+mn-lt"/>
              </a:rPr>
              <a:t>Unintentional fall-related hospitalizations increased by         over the last four years</a:t>
            </a:r>
          </a:p>
        </p:txBody>
      </p:sp>
      <p:pic>
        <p:nvPicPr>
          <p:cNvPr id="5" name="Picture 4">
            <a:extLst>
              <a:ext uri="{FF2B5EF4-FFF2-40B4-BE49-F238E27FC236}">
                <a16:creationId xmlns:a16="http://schemas.microsoft.com/office/drawing/2014/main" id="{08CDB6A9-7D50-4C6B-AB37-EF6EFE63AF7F}"/>
              </a:ext>
            </a:extLst>
          </p:cNvPr>
          <p:cNvPicPr/>
          <p:nvPr/>
        </p:nvPicPr>
        <p:blipFill>
          <a:blip r:embed="rId3"/>
          <a:stretch>
            <a:fillRect/>
          </a:stretch>
        </p:blipFill>
        <p:spPr>
          <a:xfrm>
            <a:off x="2359343" y="992941"/>
            <a:ext cx="2047875" cy="581025"/>
          </a:xfrm>
          <a:prstGeom prst="rect">
            <a:avLst/>
          </a:prstGeom>
        </p:spPr>
      </p:pic>
      <p:pic>
        <p:nvPicPr>
          <p:cNvPr id="6" name="Picture 5">
            <a:extLst>
              <a:ext uri="{FF2B5EF4-FFF2-40B4-BE49-F238E27FC236}">
                <a16:creationId xmlns:a16="http://schemas.microsoft.com/office/drawing/2014/main" id="{6D654AE9-D91B-4C29-9208-0679AD1888D0}"/>
              </a:ext>
            </a:extLst>
          </p:cNvPr>
          <p:cNvPicPr/>
          <p:nvPr/>
        </p:nvPicPr>
        <p:blipFill>
          <a:blip r:embed="rId4"/>
          <a:stretch>
            <a:fillRect/>
          </a:stretch>
        </p:blipFill>
        <p:spPr>
          <a:xfrm>
            <a:off x="182562" y="5962140"/>
            <a:ext cx="9591676" cy="590550"/>
          </a:xfrm>
          <a:prstGeom prst="rect">
            <a:avLst/>
          </a:prstGeom>
        </p:spPr>
      </p:pic>
      <p:pic>
        <p:nvPicPr>
          <p:cNvPr id="8" name="Picture 7">
            <a:extLst>
              <a:ext uri="{FF2B5EF4-FFF2-40B4-BE49-F238E27FC236}">
                <a16:creationId xmlns:a16="http://schemas.microsoft.com/office/drawing/2014/main" id="{31BC979B-6CF8-4DAA-9ABD-E68959717A19}"/>
              </a:ext>
            </a:extLst>
          </p:cNvPr>
          <p:cNvPicPr/>
          <p:nvPr/>
        </p:nvPicPr>
        <p:blipFill>
          <a:blip r:embed="rId5"/>
          <a:stretch>
            <a:fillRect/>
          </a:stretch>
        </p:blipFill>
        <p:spPr>
          <a:xfrm>
            <a:off x="2597150" y="5784850"/>
            <a:ext cx="895350" cy="457200"/>
          </a:xfrm>
          <a:prstGeom prst="rect">
            <a:avLst/>
          </a:prstGeom>
        </p:spPr>
      </p:pic>
    </p:spTree>
    <p:extLst>
      <p:ext uri="{BB962C8B-B14F-4D97-AF65-F5344CB8AC3E}">
        <p14:creationId xmlns:p14="http://schemas.microsoft.com/office/powerpoint/2010/main" val="244355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p:txBody>
          <a:bodyPr/>
          <a:lstStyle/>
          <a:p>
            <a:r>
              <a:rPr lang="en-US" dirty="0">
                <a:solidFill>
                  <a:srgbClr val="1F497D"/>
                </a:solidFill>
                <a:latin typeface="+mn-lt"/>
              </a:rPr>
              <a:t>Unintentional Falls Technical Notes</a:t>
            </a:r>
          </a:p>
        </p:txBody>
      </p:sp>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628650" y="1289538"/>
            <a:ext cx="8149590" cy="4953569"/>
          </a:xfrm>
        </p:spPr>
        <p:txBody>
          <a:bodyPr/>
          <a:lstStyle/>
          <a:p>
            <a:pPr marL="0" indent="0">
              <a:buNone/>
            </a:pPr>
            <a:r>
              <a:rPr lang="en-US" sz="2400" b="0" dirty="0">
                <a:latin typeface="+mn-lt"/>
              </a:rPr>
              <a:t>Surveillance methods have been updated to identify any mention of an injury in our morbidity data sources. Individual records with multiple injuries listed will be included in the total for each of those injuries, but only counted once for overall total injury count. Previously, only the first listed injury was counted, which has resulted in an increase in the number of specific injuries identified. </a:t>
            </a:r>
          </a:p>
          <a:p>
            <a:pPr marL="0" indent="0">
              <a:buNone/>
            </a:pPr>
            <a:r>
              <a:rPr lang="en-US" sz="2400" b="0" dirty="0">
                <a:latin typeface="+mn-lt"/>
              </a:rPr>
              <a:t>For questions or for more information see technical notes document available at </a:t>
            </a:r>
            <a:r>
              <a:rPr lang="en-US" sz="2400" b="0" dirty="0">
                <a:latin typeface="+mn-lt"/>
                <a:hlinkClick r:id="rId2"/>
              </a:rPr>
              <a:t>https://www.injuryfreenc.ncdhhs.gov/DataSurveillance/</a:t>
            </a:r>
            <a:endParaRPr lang="en-US" sz="2400" b="0" dirty="0">
              <a:latin typeface="+mn-lt"/>
            </a:endParaRPr>
          </a:p>
          <a:p>
            <a:pPr marL="0" indent="0">
              <a:buNone/>
            </a:pPr>
            <a:r>
              <a:rPr lang="en-US" sz="2400" dirty="0">
                <a:latin typeface="+mn-lt"/>
              </a:rPr>
              <a:t>Case definitions used:</a:t>
            </a:r>
          </a:p>
          <a:p>
            <a:r>
              <a:rPr lang="en-US" sz="2400" dirty="0">
                <a:latin typeface="+mn-lt"/>
              </a:rPr>
              <a:t>Deaths </a:t>
            </a:r>
            <a:r>
              <a:rPr lang="en-US" sz="2400" b="0" dirty="0">
                <a:latin typeface="+mn-lt"/>
              </a:rPr>
              <a:t>– ICD10 code W00-W19 listed as cause of death</a:t>
            </a:r>
          </a:p>
          <a:p>
            <a:endParaRPr lang="en-US" sz="2200" dirty="0">
              <a:latin typeface="+mn-lt"/>
            </a:endParaRPr>
          </a:p>
        </p:txBody>
      </p:sp>
      <p:sp>
        <p:nvSpPr>
          <p:cNvPr id="4" name="Text Placeholder 3">
            <a:extLst>
              <a:ext uri="{FF2B5EF4-FFF2-40B4-BE49-F238E27FC236}">
                <a16:creationId xmlns:a16="http://schemas.microsoft.com/office/drawing/2014/main" id="{872084EF-7693-4C9E-B6B0-79939FCBBDA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5344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D96EC2-4D9F-4147-9ECB-9FECEB6873E0}"/>
              </a:ext>
            </a:extLst>
          </p:cNvPr>
          <p:cNvPicPr/>
          <p:nvPr/>
        </p:nvPicPr>
        <p:blipFill>
          <a:blip r:embed="rId2"/>
          <a:stretch>
            <a:fillRect/>
          </a:stretch>
        </p:blipFill>
        <p:spPr>
          <a:xfrm>
            <a:off x="182561" y="5970954"/>
            <a:ext cx="9591676" cy="590550"/>
          </a:xfrm>
          <a:prstGeom prst="rect">
            <a:avLst/>
          </a:prstGeom>
        </p:spPr>
      </p:pic>
      <p:sp>
        <p:nvSpPr>
          <p:cNvPr id="8" name="Rectangle 7">
            <a:extLst>
              <a:ext uri="{FF2B5EF4-FFF2-40B4-BE49-F238E27FC236}">
                <a16:creationId xmlns:a16="http://schemas.microsoft.com/office/drawing/2014/main" id="{E48A4BB9-B820-4081-A88F-6DE4909D4E00}"/>
              </a:ext>
            </a:extLst>
          </p:cNvPr>
          <p:cNvSpPr/>
          <p:nvPr/>
        </p:nvSpPr>
        <p:spPr>
          <a:xfrm>
            <a:off x="6893179" y="1536065"/>
            <a:ext cx="1868677" cy="429768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FBA27A-A819-47F4-A8CB-32D2525E9437}"/>
              </a:ext>
            </a:extLst>
          </p:cNvPr>
          <p:cNvPicPr/>
          <p:nvPr/>
        </p:nvPicPr>
        <p:blipFill>
          <a:blip r:embed="rId3"/>
          <a:stretch>
            <a:fillRect/>
          </a:stretch>
        </p:blipFill>
        <p:spPr>
          <a:xfrm>
            <a:off x="409575" y="1539875"/>
            <a:ext cx="8324850" cy="4343400"/>
          </a:xfrm>
          <a:prstGeom prst="rect">
            <a:avLst/>
          </a:prstGeom>
        </p:spPr>
      </p:pic>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67821" y="500932"/>
            <a:ext cx="8608358" cy="548640"/>
          </a:xfrm>
        </p:spPr>
        <p:txBody>
          <a:bodyPr/>
          <a:lstStyle/>
          <a:p>
            <a:r>
              <a:rPr lang="en-US" dirty="0">
                <a:latin typeface="+mn-lt"/>
              </a:rPr>
              <a:t>         of fall-related hospitalizations occurred among adults 65 and older</a:t>
            </a:r>
          </a:p>
        </p:txBody>
      </p:sp>
      <p:pic>
        <p:nvPicPr>
          <p:cNvPr id="7" name="Picture 6">
            <a:extLst>
              <a:ext uri="{FF2B5EF4-FFF2-40B4-BE49-F238E27FC236}">
                <a16:creationId xmlns:a16="http://schemas.microsoft.com/office/drawing/2014/main" id="{2CF331AA-D792-4E6B-AC13-B89A65711B01}"/>
              </a:ext>
            </a:extLst>
          </p:cNvPr>
          <p:cNvPicPr/>
          <p:nvPr/>
        </p:nvPicPr>
        <p:blipFill>
          <a:blip r:embed="rId4"/>
          <a:stretch>
            <a:fillRect/>
          </a:stretch>
        </p:blipFill>
        <p:spPr>
          <a:xfrm>
            <a:off x="304397" y="441115"/>
            <a:ext cx="1095375" cy="581025"/>
          </a:xfrm>
          <a:prstGeom prst="rect">
            <a:avLst/>
          </a:prstGeom>
        </p:spPr>
      </p:pic>
      <p:pic>
        <p:nvPicPr>
          <p:cNvPr id="10" name="Picture 9">
            <a:extLst>
              <a:ext uri="{FF2B5EF4-FFF2-40B4-BE49-F238E27FC236}">
                <a16:creationId xmlns:a16="http://schemas.microsoft.com/office/drawing/2014/main" id="{C10F5D4E-63AF-49F6-AAF1-BCA2AC180390}"/>
              </a:ext>
            </a:extLst>
          </p:cNvPr>
          <p:cNvPicPr/>
          <p:nvPr/>
        </p:nvPicPr>
        <p:blipFill>
          <a:blip r:embed="rId5"/>
          <a:stretch>
            <a:fillRect/>
          </a:stretch>
        </p:blipFill>
        <p:spPr>
          <a:xfrm>
            <a:off x="2597150" y="5784850"/>
            <a:ext cx="895350" cy="457200"/>
          </a:xfrm>
          <a:prstGeom prst="rect">
            <a:avLst/>
          </a:prstGeom>
        </p:spPr>
      </p:pic>
      <p:pic>
        <p:nvPicPr>
          <p:cNvPr id="11" name="Picture 10">
            <a:extLst>
              <a:ext uri="{FF2B5EF4-FFF2-40B4-BE49-F238E27FC236}">
                <a16:creationId xmlns:a16="http://schemas.microsoft.com/office/drawing/2014/main" id="{F12FB975-7C84-4F92-9CFE-DAEF441BBD4B}"/>
              </a:ext>
            </a:extLst>
          </p:cNvPr>
          <p:cNvPicPr/>
          <p:nvPr/>
        </p:nvPicPr>
        <p:blipFill>
          <a:blip r:embed="rId6"/>
          <a:stretch>
            <a:fillRect/>
          </a:stretch>
        </p:blipFill>
        <p:spPr>
          <a:xfrm>
            <a:off x="201613" y="5696922"/>
            <a:ext cx="3667125" cy="209550"/>
          </a:xfrm>
          <a:prstGeom prst="rect">
            <a:avLst/>
          </a:prstGeom>
        </p:spPr>
      </p:pic>
    </p:spTree>
    <p:extLst>
      <p:ext uri="{BB962C8B-B14F-4D97-AF65-F5344CB8AC3E}">
        <p14:creationId xmlns:p14="http://schemas.microsoft.com/office/powerpoint/2010/main" val="217123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1859AE-0E72-4242-8EE4-5E9F28768C83}"/>
              </a:ext>
            </a:extLst>
          </p:cNvPr>
          <p:cNvPicPr/>
          <p:nvPr/>
        </p:nvPicPr>
        <p:blipFill>
          <a:blip r:embed="rId2"/>
          <a:stretch>
            <a:fillRect/>
          </a:stretch>
        </p:blipFill>
        <p:spPr>
          <a:xfrm>
            <a:off x="182557" y="5965703"/>
            <a:ext cx="9591676" cy="590550"/>
          </a:xfrm>
          <a:prstGeom prst="rect">
            <a:avLst/>
          </a:prstGeom>
        </p:spPr>
      </p:pic>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67821" y="500932"/>
            <a:ext cx="8513668" cy="548640"/>
          </a:xfrm>
        </p:spPr>
        <p:txBody>
          <a:bodyPr/>
          <a:lstStyle/>
          <a:p>
            <a:r>
              <a:rPr lang="en-US" dirty="0">
                <a:latin typeface="+mn-lt"/>
              </a:rPr>
              <a:t>Adults 75 and older have the highest rates of fall-related hospitalizations</a:t>
            </a:r>
          </a:p>
        </p:txBody>
      </p:sp>
      <p:pic>
        <p:nvPicPr>
          <p:cNvPr id="5" name="Picture 4">
            <a:extLst>
              <a:ext uri="{FF2B5EF4-FFF2-40B4-BE49-F238E27FC236}">
                <a16:creationId xmlns:a16="http://schemas.microsoft.com/office/drawing/2014/main" id="{1FE8FB93-55B7-4344-99E5-5FEFF4D6AFBA}"/>
              </a:ext>
            </a:extLst>
          </p:cNvPr>
          <p:cNvPicPr/>
          <p:nvPr/>
        </p:nvPicPr>
        <p:blipFill>
          <a:blip r:embed="rId3"/>
          <a:stretch>
            <a:fillRect/>
          </a:stretch>
        </p:blipFill>
        <p:spPr>
          <a:xfrm>
            <a:off x="2597150" y="5784850"/>
            <a:ext cx="895350" cy="457200"/>
          </a:xfrm>
          <a:prstGeom prst="rect">
            <a:avLst/>
          </a:prstGeom>
        </p:spPr>
      </p:pic>
      <p:pic>
        <p:nvPicPr>
          <p:cNvPr id="6" name="Picture 5">
            <a:extLst>
              <a:ext uri="{FF2B5EF4-FFF2-40B4-BE49-F238E27FC236}">
                <a16:creationId xmlns:a16="http://schemas.microsoft.com/office/drawing/2014/main" id="{D4C303D2-F5FE-446D-9ABE-0D062F5F5192}"/>
              </a:ext>
            </a:extLst>
          </p:cNvPr>
          <p:cNvPicPr/>
          <p:nvPr/>
        </p:nvPicPr>
        <p:blipFill>
          <a:blip r:embed="rId4"/>
          <a:stretch>
            <a:fillRect/>
          </a:stretch>
        </p:blipFill>
        <p:spPr>
          <a:xfrm>
            <a:off x="372028" y="1572768"/>
            <a:ext cx="8399944" cy="4206239"/>
          </a:xfrm>
          <a:prstGeom prst="rect">
            <a:avLst/>
          </a:prstGeom>
        </p:spPr>
      </p:pic>
      <p:pic>
        <p:nvPicPr>
          <p:cNvPr id="8" name="Picture 7">
            <a:extLst>
              <a:ext uri="{FF2B5EF4-FFF2-40B4-BE49-F238E27FC236}">
                <a16:creationId xmlns:a16="http://schemas.microsoft.com/office/drawing/2014/main" id="{E372FD07-C774-4491-BD5C-4B619C4FA9C7}"/>
              </a:ext>
            </a:extLst>
          </p:cNvPr>
          <p:cNvPicPr/>
          <p:nvPr/>
        </p:nvPicPr>
        <p:blipFill>
          <a:blip r:embed="rId5"/>
          <a:stretch>
            <a:fillRect/>
          </a:stretch>
        </p:blipFill>
        <p:spPr>
          <a:xfrm>
            <a:off x="201613" y="5696922"/>
            <a:ext cx="3667125" cy="209550"/>
          </a:xfrm>
          <a:prstGeom prst="rect">
            <a:avLst/>
          </a:prstGeom>
        </p:spPr>
      </p:pic>
    </p:spTree>
    <p:extLst>
      <p:ext uri="{BB962C8B-B14F-4D97-AF65-F5344CB8AC3E}">
        <p14:creationId xmlns:p14="http://schemas.microsoft.com/office/powerpoint/2010/main" val="292071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471488" y="471604"/>
            <a:ext cx="8361616" cy="548640"/>
          </a:xfrm>
        </p:spPr>
        <p:txBody>
          <a:bodyPr/>
          <a:lstStyle/>
          <a:p>
            <a:r>
              <a:rPr lang="en-US" dirty="0">
                <a:solidFill>
                  <a:srgbClr val="17375E"/>
                </a:solidFill>
                <a:latin typeface="+mn-lt"/>
              </a:rPr>
              <a:t>Most fall-related </a:t>
            </a:r>
            <a:r>
              <a:rPr lang="en-US" dirty="0">
                <a:solidFill>
                  <a:srgbClr val="17375E"/>
                </a:solidFill>
                <a:latin typeface="Arial "/>
              </a:rPr>
              <a:t>hospitalizations</a:t>
            </a:r>
            <a:r>
              <a:rPr lang="en-US" dirty="0">
                <a:solidFill>
                  <a:srgbClr val="17375E"/>
                </a:solidFill>
                <a:latin typeface="+mn-lt"/>
              </a:rPr>
              <a:t> occurred among</a:t>
            </a:r>
          </a:p>
        </p:txBody>
      </p:sp>
      <p:pic>
        <p:nvPicPr>
          <p:cNvPr id="3" name="Picture 2">
            <a:extLst>
              <a:ext uri="{FF2B5EF4-FFF2-40B4-BE49-F238E27FC236}">
                <a16:creationId xmlns:a16="http://schemas.microsoft.com/office/drawing/2014/main" id="{36EB5AB7-1480-4ED4-8978-B22C8C548687}"/>
              </a:ext>
            </a:extLst>
          </p:cNvPr>
          <p:cNvPicPr/>
          <p:nvPr/>
        </p:nvPicPr>
        <p:blipFill>
          <a:blip r:embed="rId3"/>
          <a:stretch>
            <a:fillRect/>
          </a:stretch>
        </p:blipFill>
        <p:spPr>
          <a:xfrm>
            <a:off x="201613" y="5695950"/>
            <a:ext cx="9020175" cy="209550"/>
          </a:xfrm>
          <a:prstGeom prst="rect">
            <a:avLst/>
          </a:prstGeom>
        </p:spPr>
      </p:pic>
      <p:graphicFrame>
        <p:nvGraphicFramePr>
          <p:cNvPr id="15" name="Chart 14">
            <a:extLst>
              <a:ext uri="{FF2B5EF4-FFF2-40B4-BE49-F238E27FC236}">
                <a16:creationId xmlns:a16="http://schemas.microsoft.com/office/drawing/2014/main" id="{97F5F436-B4D3-4447-B71A-45F441366E9C}"/>
              </a:ext>
            </a:extLst>
          </p:cNvPr>
          <p:cNvGraphicFramePr>
            <a:graphicFrameLocks/>
          </p:cNvGraphicFramePr>
          <p:nvPr>
            <p:extLst>
              <p:ext uri="{D42A27DB-BD31-4B8C-83A1-F6EECF244321}">
                <p14:modId xmlns:p14="http://schemas.microsoft.com/office/powerpoint/2010/main" val="1526867407"/>
              </p:ext>
            </p:extLst>
          </p:nvPr>
        </p:nvGraphicFramePr>
        <p:xfrm>
          <a:off x="471486" y="1343024"/>
          <a:ext cx="8361618" cy="4351953"/>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632097DE-E9A1-450D-8E32-09A28DD97779}"/>
              </a:ext>
            </a:extLst>
          </p:cNvPr>
          <p:cNvPicPr/>
          <p:nvPr/>
        </p:nvPicPr>
        <p:blipFill>
          <a:blip r:embed="rId5"/>
          <a:stretch>
            <a:fillRect/>
          </a:stretch>
        </p:blipFill>
        <p:spPr>
          <a:xfrm>
            <a:off x="194280" y="5965703"/>
            <a:ext cx="9591676" cy="590550"/>
          </a:xfrm>
          <a:prstGeom prst="rect">
            <a:avLst/>
          </a:prstGeom>
        </p:spPr>
      </p:pic>
      <p:pic>
        <p:nvPicPr>
          <p:cNvPr id="5" name="Picture 4">
            <a:extLst>
              <a:ext uri="{FF2B5EF4-FFF2-40B4-BE49-F238E27FC236}">
                <a16:creationId xmlns:a16="http://schemas.microsoft.com/office/drawing/2014/main" id="{E0D6324A-C988-4A35-9009-8FCD3FE0B553}"/>
              </a:ext>
            </a:extLst>
          </p:cNvPr>
          <p:cNvPicPr/>
          <p:nvPr/>
        </p:nvPicPr>
        <p:blipFill>
          <a:blip r:embed="rId6"/>
          <a:stretch>
            <a:fillRect/>
          </a:stretch>
        </p:blipFill>
        <p:spPr>
          <a:xfrm>
            <a:off x="2597150" y="5784850"/>
            <a:ext cx="895350" cy="457200"/>
          </a:xfrm>
          <a:prstGeom prst="rect">
            <a:avLst/>
          </a:prstGeom>
        </p:spPr>
      </p:pic>
      <p:pic>
        <p:nvPicPr>
          <p:cNvPr id="6" name="Picture 5">
            <a:extLst>
              <a:ext uri="{FF2B5EF4-FFF2-40B4-BE49-F238E27FC236}">
                <a16:creationId xmlns:a16="http://schemas.microsoft.com/office/drawing/2014/main" id="{BC7B9ED2-2803-4C5E-B16C-35A53BA6693A}"/>
              </a:ext>
            </a:extLst>
          </p:cNvPr>
          <p:cNvPicPr/>
          <p:nvPr/>
        </p:nvPicPr>
        <p:blipFill>
          <a:blip r:embed="rId7"/>
          <a:stretch>
            <a:fillRect/>
          </a:stretch>
        </p:blipFill>
        <p:spPr>
          <a:xfrm>
            <a:off x="1934526" y="895519"/>
            <a:ext cx="9020175" cy="533400"/>
          </a:xfrm>
          <a:prstGeom prst="rect">
            <a:avLst/>
          </a:prstGeom>
        </p:spPr>
      </p:pic>
      <p:sp>
        <p:nvSpPr>
          <p:cNvPr id="27" name="TextBox 26">
            <a:extLst>
              <a:ext uri="{FF2B5EF4-FFF2-40B4-BE49-F238E27FC236}">
                <a16:creationId xmlns:a16="http://schemas.microsoft.com/office/drawing/2014/main" id="{11F973FD-F4CF-4820-903F-44AE1DBBE7EC}"/>
              </a:ext>
            </a:extLst>
          </p:cNvPr>
          <p:cNvSpPr txBox="1"/>
          <p:nvPr/>
        </p:nvSpPr>
        <p:spPr>
          <a:xfrm>
            <a:off x="169481" y="5471167"/>
            <a:ext cx="1993392" cy="276999"/>
          </a:xfrm>
          <a:prstGeom prst="rect">
            <a:avLst/>
          </a:prstGeom>
          <a:noFill/>
        </p:spPr>
        <p:txBody>
          <a:bodyPr wrap="square" rtlCol="0">
            <a:spAutoFit/>
          </a:bodyPr>
          <a:lstStyle/>
          <a:p>
            <a:r>
              <a:rPr lang="en-US" sz="1200" dirty="0"/>
              <a:t>NH – non-Hispanic</a:t>
            </a:r>
          </a:p>
        </p:txBody>
      </p:sp>
    </p:spTree>
    <p:extLst>
      <p:ext uri="{BB962C8B-B14F-4D97-AF65-F5344CB8AC3E}">
        <p14:creationId xmlns:p14="http://schemas.microsoft.com/office/powerpoint/2010/main" val="263797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82296" y="533098"/>
            <a:ext cx="962863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17375E"/>
                </a:solidFill>
                <a:latin typeface="+mn-lt"/>
              </a:rPr>
              <a:t>Fall-related hospitalization rates were highest among</a:t>
            </a:r>
          </a:p>
        </p:txBody>
      </p:sp>
      <p:pic>
        <p:nvPicPr>
          <p:cNvPr id="3" name="Picture 2">
            <a:extLst>
              <a:ext uri="{FF2B5EF4-FFF2-40B4-BE49-F238E27FC236}">
                <a16:creationId xmlns:a16="http://schemas.microsoft.com/office/drawing/2014/main" id="{2D0D746E-6ED2-4BE1-B225-518CD5A9DD71}"/>
              </a:ext>
            </a:extLst>
          </p:cNvPr>
          <p:cNvPicPr/>
          <p:nvPr/>
        </p:nvPicPr>
        <p:blipFill>
          <a:blip r:embed="rId2"/>
          <a:stretch>
            <a:fillRect/>
          </a:stretch>
        </p:blipFill>
        <p:spPr>
          <a:xfrm>
            <a:off x="201613" y="5695950"/>
            <a:ext cx="9020175" cy="209550"/>
          </a:xfrm>
          <a:prstGeom prst="rect">
            <a:avLst/>
          </a:prstGeom>
        </p:spPr>
      </p:pic>
      <p:pic>
        <p:nvPicPr>
          <p:cNvPr id="6" name="Picture 5">
            <a:extLst>
              <a:ext uri="{FF2B5EF4-FFF2-40B4-BE49-F238E27FC236}">
                <a16:creationId xmlns:a16="http://schemas.microsoft.com/office/drawing/2014/main" id="{E79ED595-3042-479B-9D71-04118EC3184D}"/>
              </a:ext>
            </a:extLst>
          </p:cNvPr>
          <p:cNvPicPr/>
          <p:nvPr/>
        </p:nvPicPr>
        <p:blipFill>
          <a:blip r:embed="rId3"/>
          <a:stretch>
            <a:fillRect/>
          </a:stretch>
        </p:blipFill>
        <p:spPr>
          <a:xfrm>
            <a:off x="194282" y="5965703"/>
            <a:ext cx="9591676" cy="590550"/>
          </a:xfrm>
          <a:prstGeom prst="rect">
            <a:avLst/>
          </a:prstGeom>
        </p:spPr>
      </p:pic>
      <p:pic>
        <p:nvPicPr>
          <p:cNvPr id="9" name="Picture 8">
            <a:extLst>
              <a:ext uri="{FF2B5EF4-FFF2-40B4-BE49-F238E27FC236}">
                <a16:creationId xmlns:a16="http://schemas.microsoft.com/office/drawing/2014/main" id="{20365789-4548-4128-A1CB-2107BC7DCE9E}"/>
              </a:ext>
            </a:extLst>
          </p:cNvPr>
          <p:cNvPicPr/>
          <p:nvPr/>
        </p:nvPicPr>
        <p:blipFill>
          <a:blip r:embed="rId4"/>
          <a:stretch>
            <a:fillRect/>
          </a:stretch>
        </p:blipFill>
        <p:spPr>
          <a:xfrm>
            <a:off x="2597150" y="5784850"/>
            <a:ext cx="895350" cy="457200"/>
          </a:xfrm>
          <a:prstGeom prst="rect">
            <a:avLst/>
          </a:prstGeom>
        </p:spPr>
      </p:pic>
      <p:pic>
        <p:nvPicPr>
          <p:cNvPr id="10" name="Picture 9">
            <a:extLst>
              <a:ext uri="{FF2B5EF4-FFF2-40B4-BE49-F238E27FC236}">
                <a16:creationId xmlns:a16="http://schemas.microsoft.com/office/drawing/2014/main" id="{5C6E293A-AA43-4B0E-974D-3D2EDBC5F0AE}"/>
              </a:ext>
            </a:extLst>
          </p:cNvPr>
          <p:cNvPicPr/>
          <p:nvPr/>
        </p:nvPicPr>
        <p:blipFill>
          <a:blip r:embed="rId5"/>
          <a:stretch>
            <a:fillRect/>
          </a:stretch>
        </p:blipFill>
        <p:spPr>
          <a:xfrm>
            <a:off x="1538004" y="952500"/>
            <a:ext cx="9020175" cy="533400"/>
          </a:xfrm>
          <a:prstGeom prst="rect">
            <a:avLst/>
          </a:prstGeom>
        </p:spPr>
      </p:pic>
      <p:graphicFrame>
        <p:nvGraphicFramePr>
          <p:cNvPr id="17" name="Chart 16">
            <a:extLst>
              <a:ext uri="{FF2B5EF4-FFF2-40B4-BE49-F238E27FC236}">
                <a16:creationId xmlns:a16="http://schemas.microsoft.com/office/drawing/2014/main" id="{2D8C7163-CA03-4FBD-BB2D-B1FF83F714AC}"/>
              </a:ext>
            </a:extLst>
          </p:cNvPr>
          <p:cNvGraphicFramePr>
            <a:graphicFrameLocks/>
          </p:cNvGraphicFramePr>
          <p:nvPr>
            <p:extLst>
              <p:ext uri="{D42A27DB-BD31-4B8C-83A1-F6EECF244321}">
                <p14:modId xmlns:p14="http://schemas.microsoft.com/office/powerpoint/2010/main" val="2788063069"/>
              </p:ext>
            </p:extLst>
          </p:nvPr>
        </p:nvGraphicFramePr>
        <p:xfrm>
          <a:off x="373101" y="1482852"/>
          <a:ext cx="8397798" cy="419432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126A138D-6D6F-43D2-BD4F-12958301FEAB}"/>
              </a:ext>
            </a:extLst>
          </p:cNvPr>
          <p:cNvSpPr txBox="1"/>
          <p:nvPr/>
        </p:nvSpPr>
        <p:spPr>
          <a:xfrm>
            <a:off x="3263641" y="5940856"/>
            <a:ext cx="4441126" cy="276999"/>
          </a:xfrm>
          <a:prstGeom prst="rect">
            <a:avLst/>
          </a:prstGeom>
          <a:noFill/>
        </p:spPr>
        <p:txBody>
          <a:bodyPr wrap="square" rtlCol="0">
            <a:spAutoFit/>
          </a:bodyPr>
          <a:lstStyle/>
          <a:p>
            <a:r>
              <a:rPr lang="en-US" sz="1200" dirty="0"/>
              <a:t>; NH – non-Hispanic; Rate not calculated for Other, NH</a:t>
            </a:r>
          </a:p>
        </p:txBody>
      </p:sp>
    </p:spTree>
    <p:extLst>
      <p:ext uri="{BB962C8B-B14F-4D97-AF65-F5344CB8AC3E}">
        <p14:creationId xmlns:p14="http://schemas.microsoft.com/office/powerpoint/2010/main" val="171452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3173076" y="2467514"/>
            <a:ext cx="5815476" cy="548640"/>
          </a:xfrm>
        </p:spPr>
        <p:txBody>
          <a:bodyPr/>
          <a:lstStyle/>
          <a:p>
            <a:r>
              <a:rPr lang="en-US" sz="4800" dirty="0">
                <a:solidFill>
                  <a:srgbClr val="52849C"/>
                </a:solidFill>
                <a:latin typeface="+mn-lt"/>
              </a:rPr>
              <a:t>Unintentional Fall </a:t>
            </a:r>
            <a:br>
              <a:rPr lang="en-US" sz="4800" dirty="0">
                <a:solidFill>
                  <a:srgbClr val="52849C"/>
                </a:solidFill>
                <a:latin typeface="+mn-lt"/>
              </a:rPr>
            </a:br>
            <a:r>
              <a:rPr lang="en-US" sz="4800" dirty="0">
                <a:solidFill>
                  <a:srgbClr val="52849C"/>
                </a:solidFill>
                <a:latin typeface="+mn-lt"/>
              </a:rPr>
              <a:t>Emergency Department Visits</a:t>
            </a:r>
          </a:p>
        </p:txBody>
      </p:sp>
      <p:pic>
        <p:nvPicPr>
          <p:cNvPr id="6" name="Graphic 5" descr="Hospital">
            <a:extLst>
              <a:ext uri="{FF2B5EF4-FFF2-40B4-BE49-F238E27FC236}">
                <a16:creationId xmlns:a16="http://schemas.microsoft.com/office/drawing/2014/main" id="{B1546783-D3BE-4528-AB36-81A6F0858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748" y="2184050"/>
            <a:ext cx="2624328" cy="2624328"/>
          </a:xfrm>
          <a:prstGeom prst="rect">
            <a:avLst/>
          </a:prstGeom>
        </p:spPr>
      </p:pic>
    </p:spTree>
    <p:extLst>
      <p:ext uri="{BB962C8B-B14F-4D97-AF65-F5344CB8AC3E}">
        <p14:creationId xmlns:p14="http://schemas.microsoft.com/office/powerpoint/2010/main" val="221484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864B8-0C69-4BF3-B120-811BD06B19E6}"/>
              </a:ext>
            </a:extLst>
          </p:cNvPr>
          <p:cNvPicPr/>
          <p:nvPr/>
        </p:nvPicPr>
        <p:blipFill>
          <a:blip r:embed="rId2"/>
          <a:stretch>
            <a:fillRect/>
          </a:stretch>
        </p:blipFill>
        <p:spPr>
          <a:xfrm>
            <a:off x="201613" y="5894749"/>
            <a:ext cx="5924550" cy="590550"/>
          </a:xfrm>
          <a:prstGeom prst="rect">
            <a:avLst/>
          </a:prstGeom>
        </p:spPr>
      </p:pic>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338329" y="624054"/>
            <a:ext cx="8449056" cy="548640"/>
          </a:xfrm>
        </p:spPr>
        <p:txBody>
          <a:bodyPr/>
          <a:lstStyle/>
          <a:p>
            <a:r>
              <a:rPr lang="en-US" dirty="0">
                <a:latin typeface="+mn-lt"/>
              </a:rPr>
              <a:t>Unintentional fall-related ED visits increased by         over the last four years</a:t>
            </a:r>
          </a:p>
        </p:txBody>
      </p:sp>
      <p:pic>
        <p:nvPicPr>
          <p:cNvPr id="5" name="Picture 4">
            <a:extLst>
              <a:ext uri="{FF2B5EF4-FFF2-40B4-BE49-F238E27FC236}">
                <a16:creationId xmlns:a16="http://schemas.microsoft.com/office/drawing/2014/main" id="{39DA73CB-D61C-4A43-97AF-C62F7C8D6B1C}"/>
              </a:ext>
            </a:extLst>
          </p:cNvPr>
          <p:cNvPicPr/>
          <p:nvPr/>
        </p:nvPicPr>
        <p:blipFill>
          <a:blip r:embed="rId3"/>
          <a:stretch>
            <a:fillRect/>
          </a:stretch>
        </p:blipFill>
        <p:spPr>
          <a:xfrm>
            <a:off x="2359343" y="1000501"/>
            <a:ext cx="2047875" cy="581025"/>
          </a:xfrm>
          <a:prstGeom prst="rect">
            <a:avLst/>
          </a:prstGeom>
        </p:spPr>
      </p:pic>
      <p:pic>
        <p:nvPicPr>
          <p:cNvPr id="7" name="Picture 6">
            <a:extLst>
              <a:ext uri="{FF2B5EF4-FFF2-40B4-BE49-F238E27FC236}">
                <a16:creationId xmlns:a16="http://schemas.microsoft.com/office/drawing/2014/main" id="{A93C8C42-A85D-4A49-9D8B-40D0273CA9E6}"/>
              </a:ext>
            </a:extLst>
          </p:cNvPr>
          <p:cNvPicPr/>
          <p:nvPr/>
        </p:nvPicPr>
        <p:blipFill>
          <a:blip r:embed="rId4"/>
          <a:stretch>
            <a:fillRect/>
          </a:stretch>
        </p:blipFill>
        <p:spPr>
          <a:xfrm>
            <a:off x="633413" y="1617663"/>
            <a:ext cx="8021637" cy="4102100"/>
          </a:xfrm>
          <a:prstGeom prst="rect">
            <a:avLst/>
          </a:prstGeom>
        </p:spPr>
      </p:pic>
      <p:pic>
        <p:nvPicPr>
          <p:cNvPr id="10" name="Picture 9">
            <a:extLst>
              <a:ext uri="{FF2B5EF4-FFF2-40B4-BE49-F238E27FC236}">
                <a16:creationId xmlns:a16="http://schemas.microsoft.com/office/drawing/2014/main" id="{D18D4FA2-ED44-4545-92EB-FA4386EA315A}"/>
              </a:ext>
            </a:extLst>
          </p:cNvPr>
          <p:cNvPicPr/>
          <p:nvPr/>
        </p:nvPicPr>
        <p:blipFill>
          <a:blip r:embed="rId5"/>
          <a:stretch>
            <a:fillRect/>
          </a:stretch>
        </p:blipFill>
        <p:spPr>
          <a:xfrm>
            <a:off x="2597150" y="5705475"/>
            <a:ext cx="895350" cy="457200"/>
          </a:xfrm>
          <a:prstGeom prst="rect">
            <a:avLst/>
          </a:prstGeom>
        </p:spPr>
      </p:pic>
    </p:spTree>
    <p:extLst>
      <p:ext uri="{BB962C8B-B14F-4D97-AF65-F5344CB8AC3E}">
        <p14:creationId xmlns:p14="http://schemas.microsoft.com/office/powerpoint/2010/main" val="243809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8A4BB9-B820-4081-A88F-6DE4909D4E00}"/>
              </a:ext>
            </a:extLst>
          </p:cNvPr>
          <p:cNvSpPr/>
          <p:nvPr/>
        </p:nvSpPr>
        <p:spPr>
          <a:xfrm>
            <a:off x="7013448" y="1536065"/>
            <a:ext cx="1812415" cy="4297680"/>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310166F-5DBB-488F-83CC-165A7C39C7C4}"/>
              </a:ext>
            </a:extLst>
          </p:cNvPr>
          <p:cNvPicPr/>
          <p:nvPr/>
        </p:nvPicPr>
        <p:blipFill>
          <a:blip r:embed="rId2"/>
          <a:stretch>
            <a:fillRect/>
          </a:stretch>
        </p:blipFill>
        <p:spPr>
          <a:xfrm>
            <a:off x="263525" y="1404938"/>
            <a:ext cx="8591550" cy="4483100"/>
          </a:xfrm>
          <a:prstGeom prst="rect">
            <a:avLst/>
          </a:prstGeom>
        </p:spPr>
      </p:pic>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67821" y="500932"/>
            <a:ext cx="8608358" cy="548640"/>
          </a:xfrm>
        </p:spPr>
        <p:txBody>
          <a:bodyPr/>
          <a:lstStyle/>
          <a:p>
            <a:r>
              <a:rPr lang="en-US" dirty="0">
                <a:latin typeface="+mn-lt"/>
              </a:rPr>
              <a:t>         of fall-related ED visits occurred among adults 65 and older</a:t>
            </a:r>
          </a:p>
        </p:txBody>
      </p:sp>
      <p:pic>
        <p:nvPicPr>
          <p:cNvPr id="5" name="Picture 4">
            <a:extLst>
              <a:ext uri="{FF2B5EF4-FFF2-40B4-BE49-F238E27FC236}">
                <a16:creationId xmlns:a16="http://schemas.microsoft.com/office/drawing/2014/main" id="{0345C367-7225-4CFE-8A68-4E35D0C0F97A}"/>
              </a:ext>
            </a:extLst>
          </p:cNvPr>
          <p:cNvPicPr/>
          <p:nvPr/>
        </p:nvPicPr>
        <p:blipFill>
          <a:blip r:embed="rId3"/>
          <a:stretch>
            <a:fillRect/>
          </a:stretch>
        </p:blipFill>
        <p:spPr>
          <a:xfrm>
            <a:off x="201613" y="5906472"/>
            <a:ext cx="5924550" cy="590550"/>
          </a:xfrm>
          <a:prstGeom prst="rect">
            <a:avLst/>
          </a:prstGeom>
        </p:spPr>
      </p:pic>
      <p:pic>
        <p:nvPicPr>
          <p:cNvPr id="9" name="Picture 8">
            <a:extLst>
              <a:ext uri="{FF2B5EF4-FFF2-40B4-BE49-F238E27FC236}">
                <a16:creationId xmlns:a16="http://schemas.microsoft.com/office/drawing/2014/main" id="{55DE8C03-D673-410B-B947-1FF3A6901C0C}"/>
              </a:ext>
            </a:extLst>
          </p:cNvPr>
          <p:cNvPicPr/>
          <p:nvPr/>
        </p:nvPicPr>
        <p:blipFill>
          <a:blip r:embed="rId4"/>
          <a:stretch>
            <a:fillRect/>
          </a:stretch>
        </p:blipFill>
        <p:spPr>
          <a:xfrm>
            <a:off x="2597150" y="5705475"/>
            <a:ext cx="895350" cy="457200"/>
          </a:xfrm>
          <a:prstGeom prst="rect">
            <a:avLst/>
          </a:prstGeom>
        </p:spPr>
      </p:pic>
      <p:pic>
        <p:nvPicPr>
          <p:cNvPr id="10" name="Picture 9">
            <a:extLst>
              <a:ext uri="{FF2B5EF4-FFF2-40B4-BE49-F238E27FC236}">
                <a16:creationId xmlns:a16="http://schemas.microsoft.com/office/drawing/2014/main" id="{C7B611C4-C800-4D6E-9618-722E3CE2334B}"/>
              </a:ext>
            </a:extLst>
          </p:cNvPr>
          <p:cNvPicPr/>
          <p:nvPr/>
        </p:nvPicPr>
        <p:blipFill>
          <a:blip r:embed="rId5"/>
          <a:stretch>
            <a:fillRect/>
          </a:stretch>
        </p:blipFill>
        <p:spPr>
          <a:xfrm>
            <a:off x="304396" y="449656"/>
            <a:ext cx="1095375" cy="581025"/>
          </a:xfrm>
          <a:prstGeom prst="rect">
            <a:avLst/>
          </a:prstGeom>
        </p:spPr>
      </p:pic>
      <p:pic>
        <p:nvPicPr>
          <p:cNvPr id="11" name="Picture 10">
            <a:extLst>
              <a:ext uri="{FF2B5EF4-FFF2-40B4-BE49-F238E27FC236}">
                <a16:creationId xmlns:a16="http://schemas.microsoft.com/office/drawing/2014/main" id="{F0E599DF-D3D0-4899-AA79-9FCDEA2D3851}"/>
              </a:ext>
            </a:extLst>
          </p:cNvPr>
          <p:cNvPicPr/>
          <p:nvPr/>
        </p:nvPicPr>
        <p:blipFill>
          <a:blip r:embed="rId6"/>
          <a:stretch>
            <a:fillRect/>
          </a:stretch>
        </p:blipFill>
        <p:spPr>
          <a:xfrm>
            <a:off x="201613" y="5697538"/>
            <a:ext cx="3667125" cy="209550"/>
          </a:xfrm>
          <a:prstGeom prst="rect">
            <a:avLst/>
          </a:prstGeom>
        </p:spPr>
      </p:pic>
    </p:spTree>
    <p:extLst>
      <p:ext uri="{BB962C8B-B14F-4D97-AF65-F5344CB8AC3E}">
        <p14:creationId xmlns:p14="http://schemas.microsoft.com/office/powerpoint/2010/main" val="424540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267821" y="500932"/>
            <a:ext cx="8513668" cy="548640"/>
          </a:xfrm>
        </p:spPr>
        <p:txBody>
          <a:bodyPr/>
          <a:lstStyle/>
          <a:p>
            <a:r>
              <a:rPr lang="en-US" dirty="0">
                <a:latin typeface="+mn-lt"/>
              </a:rPr>
              <a:t>Adults 75 and older have the highest rates of fall-related ED Visits</a:t>
            </a:r>
          </a:p>
        </p:txBody>
      </p:sp>
      <p:pic>
        <p:nvPicPr>
          <p:cNvPr id="3" name="Picture 2">
            <a:extLst>
              <a:ext uri="{FF2B5EF4-FFF2-40B4-BE49-F238E27FC236}">
                <a16:creationId xmlns:a16="http://schemas.microsoft.com/office/drawing/2014/main" id="{161AA582-1A3C-403D-97D5-666148DE75E8}"/>
              </a:ext>
            </a:extLst>
          </p:cNvPr>
          <p:cNvPicPr/>
          <p:nvPr/>
        </p:nvPicPr>
        <p:blipFill>
          <a:blip r:embed="rId2"/>
          <a:stretch>
            <a:fillRect/>
          </a:stretch>
        </p:blipFill>
        <p:spPr>
          <a:xfrm>
            <a:off x="201613" y="5696922"/>
            <a:ext cx="3667125" cy="209550"/>
          </a:xfrm>
          <a:prstGeom prst="rect">
            <a:avLst/>
          </a:prstGeom>
        </p:spPr>
      </p:pic>
      <p:pic>
        <p:nvPicPr>
          <p:cNvPr id="8" name="Picture 7">
            <a:extLst>
              <a:ext uri="{FF2B5EF4-FFF2-40B4-BE49-F238E27FC236}">
                <a16:creationId xmlns:a16="http://schemas.microsoft.com/office/drawing/2014/main" id="{9E52948B-9669-4DDA-A4F0-A3D198FCBA8D}"/>
              </a:ext>
            </a:extLst>
          </p:cNvPr>
          <p:cNvPicPr/>
          <p:nvPr/>
        </p:nvPicPr>
        <p:blipFill>
          <a:blip r:embed="rId3"/>
          <a:stretch>
            <a:fillRect/>
          </a:stretch>
        </p:blipFill>
        <p:spPr>
          <a:xfrm>
            <a:off x="201613" y="5906472"/>
            <a:ext cx="5924550" cy="590550"/>
          </a:xfrm>
          <a:prstGeom prst="rect">
            <a:avLst/>
          </a:prstGeom>
        </p:spPr>
      </p:pic>
      <p:pic>
        <p:nvPicPr>
          <p:cNvPr id="9" name="Picture 8">
            <a:extLst>
              <a:ext uri="{FF2B5EF4-FFF2-40B4-BE49-F238E27FC236}">
                <a16:creationId xmlns:a16="http://schemas.microsoft.com/office/drawing/2014/main" id="{E0D354D5-FC31-4BF0-9D68-D50DD7758084}"/>
              </a:ext>
            </a:extLst>
          </p:cNvPr>
          <p:cNvPicPr/>
          <p:nvPr/>
        </p:nvPicPr>
        <p:blipFill>
          <a:blip r:embed="rId4"/>
          <a:stretch>
            <a:fillRect/>
          </a:stretch>
        </p:blipFill>
        <p:spPr>
          <a:xfrm>
            <a:off x="2597150" y="5705475"/>
            <a:ext cx="895350" cy="457200"/>
          </a:xfrm>
          <a:prstGeom prst="rect">
            <a:avLst/>
          </a:prstGeom>
        </p:spPr>
      </p:pic>
      <p:pic>
        <p:nvPicPr>
          <p:cNvPr id="10" name="Picture 9">
            <a:extLst>
              <a:ext uri="{FF2B5EF4-FFF2-40B4-BE49-F238E27FC236}">
                <a16:creationId xmlns:a16="http://schemas.microsoft.com/office/drawing/2014/main" id="{CFDAF551-D940-4DF7-92BC-AB3C19918F45}"/>
              </a:ext>
            </a:extLst>
          </p:cNvPr>
          <p:cNvPicPr/>
          <p:nvPr/>
        </p:nvPicPr>
        <p:blipFill>
          <a:blip r:embed="rId5"/>
          <a:stretch>
            <a:fillRect/>
          </a:stretch>
        </p:blipFill>
        <p:spPr>
          <a:xfrm>
            <a:off x="315166" y="1463040"/>
            <a:ext cx="8513668" cy="4233882"/>
          </a:xfrm>
          <a:prstGeom prst="rect">
            <a:avLst/>
          </a:prstGeom>
        </p:spPr>
      </p:pic>
    </p:spTree>
    <p:extLst>
      <p:ext uri="{BB962C8B-B14F-4D97-AF65-F5344CB8AC3E}">
        <p14:creationId xmlns:p14="http://schemas.microsoft.com/office/powerpoint/2010/main" val="268924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471488" y="471604"/>
            <a:ext cx="8544496" cy="548640"/>
          </a:xfrm>
        </p:spPr>
        <p:txBody>
          <a:bodyPr/>
          <a:lstStyle/>
          <a:p>
            <a:r>
              <a:rPr lang="en-US" dirty="0">
                <a:solidFill>
                  <a:srgbClr val="17375E"/>
                </a:solidFill>
                <a:latin typeface="+mn-lt"/>
              </a:rPr>
              <a:t>Most fall-related </a:t>
            </a:r>
            <a:r>
              <a:rPr lang="en-US" dirty="0">
                <a:solidFill>
                  <a:srgbClr val="17375E"/>
                </a:solidFill>
                <a:latin typeface="Arial "/>
              </a:rPr>
              <a:t>ED visits</a:t>
            </a:r>
            <a:r>
              <a:rPr lang="en-US" dirty="0">
                <a:solidFill>
                  <a:srgbClr val="17375E"/>
                </a:solidFill>
                <a:latin typeface="+mn-lt"/>
              </a:rPr>
              <a:t> occurred among</a:t>
            </a:r>
          </a:p>
        </p:txBody>
      </p:sp>
      <p:pic>
        <p:nvPicPr>
          <p:cNvPr id="8" name="Picture 7">
            <a:extLst>
              <a:ext uri="{FF2B5EF4-FFF2-40B4-BE49-F238E27FC236}">
                <a16:creationId xmlns:a16="http://schemas.microsoft.com/office/drawing/2014/main" id="{65904A24-C25E-4939-9772-768802FC07D9}"/>
              </a:ext>
            </a:extLst>
          </p:cNvPr>
          <p:cNvPicPr/>
          <p:nvPr/>
        </p:nvPicPr>
        <p:blipFill>
          <a:blip r:embed="rId3"/>
          <a:stretch>
            <a:fillRect/>
          </a:stretch>
        </p:blipFill>
        <p:spPr>
          <a:xfrm>
            <a:off x="201613" y="5695950"/>
            <a:ext cx="9020175" cy="209550"/>
          </a:xfrm>
          <a:prstGeom prst="rect">
            <a:avLst/>
          </a:prstGeom>
        </p:spPr>
      </p:pic>
      <p:pic>
        <p:nvPicPr>
          <p:cNvPr id="10" name="Picture 9">
            <a:extLst>
              <a:ext uri="{FF2B5EF4-FFF2-40B4-BE49-F238E27FC236}">
                <a16:creationId xmlns:a16="http://schemas.microsoft.com/office/drawing/2014/main" id="{B7B19BAF-8CB0-41A4-9EC3-2FE61786C5E8}"/>
              </a:ext>
            </a:extLst>
          </p:cNvPr>
          <p:cNvPicPr/>
          <p:nvPr/>
        </p:nvPicPr>
        <p:blipFill>
          <a:blip r:embed="rId4"/>
          <a:stretch>
            <a:fillRect/>
          </a:stretch>
        </p:blipFill>
        <p:spPr>
          <a:xfrm>
            <a:off x="201613" y="5906472"/>
            <a:ext cx="5924550" cy="590550"/>
          </a:xfrm>
          <a:prstGeom prst="rect">
            <a:avLst/>
          </a:prstGeom>
        </p:spPr>
      </p:pic>
      <p:pic>
        <p:nvPicPr>
          <p:cNvPr id="11" name="Picture 10">
            <a:extLst>
              <a:ext uri="{FF2B5EF4-FFF2-40B4-BE49-F238E27FC236}">
                <a16:creationId xmlns:a16="http://schemas.microsoft.com/office/drawing/2014/main" id="{D7620596-928C-44EF-8B9F-7CF028F7E456}"/>
              </a:ext>
            </a:extLst>
          </p:cNvPr>
          <p:cNvPicPr/>
          <p:nvPr/>
        </p:nvPicPr>
        <p:blipFill>
          <a:blip r:embed="rId5"/>
          <a:stretch>
            <a:fillRect/>
          </a:stretch>
        </p:blipFill>
        <p:spPr>
          <a:xfrm>
            <a:off x="2597150" y="5705475"/>
            <a:ext cx="895350" cy="457200"/>
          </a:xfrm>
          <a:prstGeom prst="rect">
            <a:avLst/>
          </a:prstGeom>
        </p:spPr>
      </p:pic>
      <p:sp>
        <p:nvSpPr>
          <p:cNvPr id="5" name="TextBox 4">
            <a:extLst>
              <a:ext uri="{FF2B5EF4-FFF2-40B4-BE49-F238E27FC236}">
                <a16:creationId xmlns:a16="http://schemas.microsoft.com/office/drawing/2014/main" id="{4017126A-E483-4EDB-832F-015D21FF67C8}"/>
              </a:ext>
            </a:extLst>
          </p:cNvPr>
          <p:cNvSpPr txBox="1"/>
          <p:nvPr/>
        </p:nvSpPr>
        <p:spPr>
          <a:xfrm>
            <a:off x="151193" y="5471167"/>
            <a:ext cx="1993392" cy="276999"/>
          </a:xfrm>
          <a:prstGeom prst="rect">
            <a:avLst/>
          </a:prstGeom>
          <a:noFill/>
        </p:spPr>
        <p:txBody>
          <a:bodyPr wrap="square" rtlCol="0">
            <a:spAutoFit/>
          </a:bodyPr>
          <a:lstStyle/>
          <a:p>
            <a:r>
              <a:rPr lang="en-US" sz="1200" dirty="0"/>
              <a:t>NH – non-Hispanic</a:t>
            </a:r>
          </a:p>
        </p:txBody>
      </p:sp>
      <p:pic>
        <p:nvPicPr>
          <p:cNvPr id="12" name="Picture 11">
            <a:extLst>
              <a:ext uri="{FF2B5EF4-FFF2-40B4-BE49-F238E27FC236}">
                <a16:creationId xmlns:a16="http://schemas.microsoft.com/office/drawing/2014/main" id="{09A31115-F52F-4A3A-90FD-7AD4D763681A}"/>
              </a:ext>
            </a:extLst>
          </p:cNvPr>
          <p:cNvPicPr/>
          <p:nvPr/>
        </p:nvPicPr>
        <p:blipFill>
          <a:blip r:embed="rId6"/>
          <a:stretch>
            <a:fillRect/>
          </a:stretch>
        </p:blipFill>
        <p:spPr>
          <a:xfrm>
            <a:off x="588963" y="1495425"/>
            <a:ext cx="8245475" cy="4152900"/>
          </a:xfrm>
          <a:prstGeom prst="rect">
            <a:avLst/>
          </a:prstGeom>
        </p:spPr>
      </p:pic>
      <p:pic>
        <p:nvPicPr>
          <p:cNvPr id="13" name="Picture 12">
            <a:extLst>
              <a:ext uri="{FF2B5EF4-FFF2-40B4-BE49-F238E27FC236}">
                <a16:creationId xmlns:a16="http://schemas.microsoft.com/office/drawing/2014/main" id="{58DDCD0C-9A22-4F60-82F4-B8A7C2B7E7CE}"/>
              </a:ext>
            </a:extLst>
          </p:cNvPr>
          <p:cNvPicPr/>
          <p:nvPr/>
        </p:nvPicPr>
        <p:blipFill>
          <a:blip r:embed="rId7"/>
          <a:stretch>
            <a:fillRect/>
          </a:stretch>
        </p:blipFill>
        <p:spPr>
          <a:xfrm>
            <a:off x="508000" y="862013"/>
            <a:ext cx="7800975" cy="533400"/>
          </a:xfrm>
          <a:prstGeom prst="rect">
            <a:avLst/>
          </a:prstGeom>
        </p:spPr>
      </p:pic>
    </p:spTree>
    <p:extLst>
      <p:ext uri="{BB962C8B-B14F-4D97-AF65-F5344CB8AC3E}">
        <p14:creationId xmlns:p14="http://schemas.microsoft.com/office/powerpoint/2010/main" val="243031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325578" y="533098"/>
            <a:ext cx="8571534"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17375E"/>
                </a:solidFill>
                <a:latin typeface="+mn-lt"/>
              </a:rPr>
              <a:t>Rates of fall-related ED visits were highest among</a:t>
            </a:r>
          </a:p>
        </p:txBody>
      </p:sp>
      <p:pic>
        <p:nvPicPr>
          <p:cNvPr id="4" name="Picture 3">
            <a:extLst>
              <a:ext uri="{FF2B5EF4-FFF2-40B4-BE49-F238E27FC236}">
                <a16:creationId xmlns:a16="http://schemas.microsoft.com/office/drawing/2014/main" id="{2237A926-755C-478E-883E-876D3E9AF535}"/>
              </a:ext>
            </a:extLst>
          </p:cNvPr>
          <p:cNvPicPr/>
          <p:nvPr/>
        </p:nvPicPr>
        <p:blipFill>
          <a:blip r:embed="rId2"/>
          <a:stretch>
            <a:fillRect/>
          </a:stretch>
        </p:blipFill>
        <p:spPr>
          <a:xfrm>
            <a:off x="201613" y="5695950"/>
            <a:ext cx="9020175" cy="209550"/>
          </a:xfrm>
          <a:prstGeom prst="rect">
            <a:avLst/>
          </a:prstGeom>
        </p:spPr>
      </p:pic>
      <p:pic>
        <p:nvPicPr>
          <p:cNvPr id="5" name="Picture 4">
            <a:extLst>
              <a:ext uri="{FF2B5EF4-FFF2-40B4-BE49-F238E27FC236}">
                <a16:creationId xmlns:a16="http://schemas.microsoft.com/office/drawing/2014/main" id="{D7FC6D8A-8BDB-43A3-9D1D-E7B1845BE29D}"/>
              </a:ext>
            </a:extLst>
          </p:cNvPr>
          <p:cNvPicPr/>
          <p:nvPr/>
        </p:nvPicPr>
        <p:blipFill>
          <a:blip r:embed="rId3"/>
          <a:stretch>
            <a:fillRect/>
          </a:stretch>
        </p:blipFill>
        <p:spPr>
          <a:xfrm>
            <a:off x="201613" y="5906472"/>
            <a:ext cx="5924550" cy="590550"/>
          </a:xfrm>
          <a:prstGeom prst="rect">
            <a:avLst/>
          </a:prstGeom>
        </p:spPr>
      </p:pic>
      <p:pic>
        <p:nvPicPr>
          <p:cNvPr id="7" name="Picture 6">
            <a:extLst>
              <a:ext uri="{FF2B5EF4-FFF2-40B4-BE49-F238E27FC236}">
                <a16:creationId xmlns:a16="http://schemas.microsoft.com/office/drawing/2014/main" id="{7FB061C8-04D5-4B72-98E9-BEDF4776FB7E}"/>
              </a:ext>
            </a:extLst>
          </p:cNvPr>
          <p:cNvPicPr/>
          <p:nvPr/>
        </p:nvPicPr>
        <p:blipFill>
          <a:blip r:embed="rId4"/>
          <a:stretch>
            <a:fillRect/>
          </a:stretch>
        </p:blipFill>
        <p:spPr>
          <a:xfrm>
            <a:off x="2597150" y="5705475"/>
            <a:ext cx="895350" cy="457200"/>
          </a:xfrm>
          <a:prstGeom prst="rect">
            <a:avLst/>
          </a:prstGeom>
        </p:spPr>
      </p:pic>
      <p:graphicFrame>
        <p:nvGraphicFramePr>
          <p:cNvPr id="10" name="Object 9">
            <a:extLst>
              <a:ext uri="{FF2B5EF4-FFF2-40B4-BE49-F238E27FC236}">
                <a16:creationId xmlns:a16="http://schemas.microsoft.com/office/drawing/2014/main" id="{D5D6B19F-555E-4286-9DEC-B793528F158A}"/>
              </a:ext>
            </a:extLst>
          </p:cNvPr>
          <p:cNvGraphicFramePr>
            <a:graphicFrameLocks noChangeAspect="1"/>
          </p:cNvGraphicFramePr>
          <p:nvPr>
            <p:extLst>
              <p:ext uri="{D42A27DB-BD31-4B8C-83A1-F6EECF244321}">
                <p14:modId xmlns:p14="http://schemas.microsoft.com/office/powerpoint/2010/main" val="2326823591"/>
              </p:ext>
            </p:extLst>
          </p:nvPr>
        </p:nvGraphicFramePr>
        <p:xfrm>
          <a:off x="1823657" y="966931"/>
          <a:ext cx="7800975" cy="533400"/>
        </p:xfrm>
        <a:graphic>
          <a:graphicData uri="http://schemas.openxmlformats.org/presentationml/2006/ole">
            <mc:AlternateContent xmlns:mc="http://schemas.openxmlformats.org/markup-compatibility/2006">
              <mc:Choice xmlns:v="urn:schemas-microsoft-com:vml" Requires="v">
                <p:oleObj name="Worksheet" r:id="rId5" imgW="7801118" imgH="533281" progId="Excel.Sheet.12">
                  <p:embed/>
                </p:oleObj>
              </mc:Choice>
              <mc:Fallback>
                <p:oleObj name="Worksheet" r:id="rId5" imgW="7801118" imgH="533281" progId="Excel.Sheet.12">
                  <p:embed/>
                  <p:pic>
                    <p:nvPicPr>
                      <p:cNvPr id="0" name=""/>
                      <p:cNvPicPr/>
                      <p:nvPr/>
                    </p:nvPicPr>
                    <p:blipFill>
                      <a:blip r:embed="rId6"/>
                      <a:stretch>
                        <a:fillRect/>
                      </a:stretch>
                    </p:blipFill>
                    <p:spPr>
                      <a:xfrm>
                        <a:off x="1823657" y="966931"/>
                        <a:ext cx="7800975" cy="5334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2236B550-AEEE-4099-B03D-773126F6D852}"/>
              </a:ext>
            </a:extLst>
          </p:cNvPr>
          <p:cNvPicPr/>
          <p:nvPr/>
        </p:nvPicPr>
        <p:blipFill>
          <a:blip r:embed="rId7"/>
          <a:stretch>
            <a:fillRect/>
          </a:stretch>
        </p:blipFill>
        <p:spPr>
          <a:xfrm>
            <a:off x="474733" y="1437150"/>
            <a:ext cx="8194534" cy="4219160"/>
          </a:xfrm>
          <a:prstGeom prst="rect">
            <a:avLst/>
          </a:prstGeom>
        </p:spPr>
      </p:pic>
      <p:sp>
        <p:nvSpPr>
          <p:cNvPr id="13" name="TextBox 12">
            <a:extLst>
              <a:ext uri="{FF2B5EF4-FFF2-40B4-BE49-F238E27FC236}">
                <a16:creationId xmlns:a16="http://schemas.microsoft.com/office/drawing/2014/main" id="{54EC6D6A-739D-45D4-BC43-E8D4D029BE88}"/>
              </a:ext>
            </a:extLst>
          </p:cNvPr>
          <p:cNvSpPr txBox="1"/>
          <p:nvPr/>
        </p:nvSpPr>
        <p:spPr>
          <a:xfrm>
            <a:off x="3366804" y="5870518"/>
            <a:ext cx="4441126" cy="276999"/>
          </a:xfrm>
          <a:prstGeom prst="rect">
            <a:avLst/>
          </a:prstGeom>
          <a:noFill/>
        </p:spPr>
        <p:txBody>
          <a:bodyPr wrap="square" rtlCol="0">
            <a:spAutoFit/>
          </a:bodyPr>
          <a:lstStyle/>
          <a:p>
            <a:r>
              <a:rPr lang="en-US" sz="1200" dirty="0"/>
              <a:t>; NH – non-Hispanic; Rate not calculated for Other, NH</a:t>
            </a:r>
          </a:p>
        </p:txBody>
      </p:sp>
    </p:spTree>
    <p:extLst>
      <p:ext uri="{BB962C8B-B14F-4D97-AF65-F5344CB8AC3E}">
        <p14:creationId xmlns:p14="http://schemas.microsoft.com/office/powerpoint/2010/main" val="89184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p:txBody>
          <a:bodyPr/>
          <a:lstStyle/>
          <a:p>
            <a:r>
              <a:rPr lang="en-US" dirty="0">
                <a:solidFill>
                  <a:srgbClr val="1F497D"/>
                </a:solidFill>
                <a:latin typeface="+mn-lt"/>
              </a:rPr>
              <a:t>Technical</a:t>
            </a:r>
            <a:r>
              <a:rPr lang="en-US" sz="4000" dirty="0">
                <a:solidFill>
                  <a:srgbClr val="1F497D"/>
                </a:solidFill>
              </a:rPr>
              <a:t> </a:t>
            </a:r>
            <a:r>
              <a:rPr lang="en-US" dirty="0">
                <a:solidFill>
                  <a:srgbClr val="1F497D"/>
                </a:solidFill>
                <a:latin typeface="+mn-lt"/>
              </a:rPr>
              <a:t>Notes, Continued</a:t>
            </a:r>
          </a:p>
        </p:txBody>
      </p:sp>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674369" y="1289539"/>
            <a:ext cx="8159092" cy="4953569"/>
          </a:xfrm>
        </p:spPr>
        <p:txBody>
          <a:bodyPr/>
          <a:lstStyle/>
          <a:p>
            <a:r>
              <a:rPr lang="en-US" sz="2400" dirty="0">
                <a:latin typeface="+mn-lt"/>
              </a:rPr>
              <a:t>Hospitalizations</a:t>
            </a:r>
            <a:r>
              <a:rPr lang="en-US" sz="2400" b="0" dirty="0">
                <a:latin typeface="+mn-lt"/>
              </a:rPr>
              <a:t> – Among records with an ICD-10-CM injury code*, any mention of the following ICD-10-CM codes (includes records resulting in death)</a:t>
            </a:r>
          </a:p>
          <a:p>
            <a:r>
              <a:rPr lang="en-US" sz="2400" dirty="0">
                <a:latin typeface="+mn-lt"/>
              </a:rPr>
              <a:t>Emergency Department Visits </a:t>
            </a:r>
            <a:r>
              <a:rPr lang="en-US" sz="2400" b="0" dirty="0">
                <a:latin typeface="+mn-lt"/>
              </a:rPr>
              <a:t>– Any mention of the following ICD-10-CM codes: (includes records resulting in hospitalization or death)</a:t>
            </a:r>
          </a:p>
          <a:p>
            <a:pPr marL="0" indent="0">
              <a:buNone/>
            </a:pPr>
            <a:endParaRPr lang="en-US" dirty="0">
              <a:latin typeface="+mn-lt"/>
            </a:endParaRPr>
          </a:p>
        </p:txBody>
      </p:sp>
      <p:sp>
        <p:nvSpPr>
          <p:cNvPr id="4" name="Text Placeholder 3">
            <a:extLst>
              <a:ext uri="{FF2B5EF4-FFF2-40B4-BE49-F238E27FC236}">
                <a16:creationId xmlns:a16="http://schemas.microsoft.com/office/drawing/2014/main" id="{872084EF-7693-4C9E-B6B0-79939FCBBDA4}"/>
              </a:ext>
            </a:extLst>
          </p:cNvPr>
          <p:cNvSpPr>
            <a:spLocks noGrp="1"/>
          </p:cNvSpPr>
          <p:nvPr>
            <p:ph type="body" sz="quarter" idx="11"/>
          </p:nvPr>
        </p:nvSpPr>
        <p:spPr/>
        <p:txBody>
          <a:bodyPr/>
          <a:lstStyle/>
          <a:p>
            <a:r>
              <a:rPr lang="en-US" dirty="0"/>
              <a:t>*See technical notes document for a full list of ICD-10-CM injury diagnosis codes</a:t>
            </a:r>
          </a:p>
        </p:txBody>
      </p:sp>
      <p:graphicFrame>
        <p:nvGraphicFramePr>
          <p:cNvPr id="7" name="Table 7">
            <a:extLst>
              <a:ext uri="{FF2B5EF4-FFF2-40B4-BE49-F238E27FC236}">
                <a16:creationId xmlns:a16="http://schemas.microsoft.com/office/drawing/2014/main" id="{7B559FAC-2E13-4079-B562-51FB4786DEF3}"/>
              </a:ext>
            </a:extLst>
          </p:cNvPr>
          <p:cNvGraphicFramePr>
            <a:graphicFrameLocks noGrp="1"/>
          </p:cNvGraphicFramePr>
          <p:nvPr>
            <p:extLst>
              <p:ext uri="{D42A27DB-BD31-4B8C-83A1-F6EECF244321}">
                <p14:modId xmlns:p14="http://schemas.microsoft.com/office/powerpoint/2010/main" val="926513935"/>
              </p:ext>
            </p:extLst>
          </p:nvPr>
        </p:nvGraphicFramePr>
        <p:xfrm>
          <a:off x="1000388" y="3854331"/>
          <a:ext cx="7143224" cy="2271932"/>
        </p:xfrm>
        <a:graphic>
          <a:graphicData uri="http://schemas.openxmlformats.org/drawingml/2006/table">
            <a:tbl>
              <a:tblPr firstRow="1" bandRow="1">
                <a:tableStyleId>{5C22544A-7EE6-4342-B048-85BDC9FD1C3A}</a:tableStyleId>
              </a:tblPr>
              <a:tblGrid>
                <a:gridCol w="4025120">
                  <a:extLst>
                    <a:ext uri="{9D8B030D-6E8A-4147-A177-3AD203B41FA5}">
                      <a16:colId xmlns:a16="http://schemas.microsoft.com/office/drawing/2014/main" val="1754342705"/>
                    </a:ext>
                  </a:extLst>
                </a:gridCol>
                <a:gridCol w="3118104">
                  <a:extLst>
                    <a:ext uri="{9D8B030D-6E8A-4147-A177-3AD203B41FA5}">
                      <a16:colId xmlns:a16="http://schemas.microsoft.com/office/drawing/2014/main" val="2907973497"/>
                    </a:ext>
                  </a:extLst>
                </a:gridCol>
              </a:tblGrid>
              <a:tr h="0">
                <a:tc>
                  <a:txBody>
                    <a:bodyPr/>
                    <a:lstStyle/>
                    <a:p>
                      <a:pPr marL="0" algn="l" defTabSz="685800" rtl="0" eaLnBrk="1" latinLnBrk="0" hangingPunct="1"/>
                      <a:r>
                        <a:rPr lang="en-US" sz="1600" b="1" kern="1200" dirty="0">
                          <a:solidFill>
                            <a:schemeClr val="dk1"/>
                          </a:solidFill>
                          <a:latin typeface="+mn-lt"/>
                          <a:ea typeface="+mn-ea"/>
                          <a:cs typeface="+mn-cs"/>
                        </a:rPr>
                        <a:t>V00.11-V00.89 with 6th</a:t>
                      </a:r>
                    </a:p>
                    <a:p>
                      <a:pPr marL="0" algn="l" defTabSz="685800" rtl="0" eaLnBrk="1" latinLnBrk="0" hangingPunct="1"/>
                      <a:r>
                        <a:rPr lang="en-US" sz="1600" b="1" kern="1200" dirty="0">
                          <a:solidFill>
                            <a:schemeClr val="dk1"/>
                          </a:solidFill>
                          <a:latin typeface="+mn-lt"/>
                          <a:ea typeface="+mn-ea"/>
                          <a:cs typeface="+mn-cs"/>
                        </a:rPr>
                        <a:t>character=1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685800" rtl="0" eaLnBrk="1" latinLnBrk="0" hangingPunct="1"/>
                      <a:r>
                        <a:rPr lang="en-US" sz="1600" b="0" kern="1200" dirty="0">
                          <a:solidFill>
                            <a:schemeClr val="dk1"/>
                          </a:solidFill>
                          <a:latin typeface="+mn-lt"/>
                          <a:ea typeface="+mn-ea"/>
                          <a:cs typeface="+mn-cs"/>
                        </a:rPr>
                        <a:t>Falls related to pedestrian conveyance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6577652"/>
                  </a:ext>
                </a:extLst>
              </a:tr>
              <a:tr h="370840">
                <a:tc>
                  <a:txBody>
                    <a:bodyPr/>
                    <a:lstStyle/>
                    <a:p>
                      <a:r>
                        <a:rPr lang="en-US" sz="1600" b="1" dirty="0"/>
                        <a:t>W00-W15, W17, W19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9567985"/>
                  </a:ext>
                </a:extLst>
              </a:tr>
              <a:tr h="370840">
                <a:tc>
                  <a:txBody>
                    <a:bodyPr/>
                    <a:lstStyle/>
                    <a:p>
                      <a:r>
                        <a:rPr lang="en-US" sz="1600" b="1" dirty="0"/>
                        <a:t>W16 with 6th character=2 (Except 16.4 and 16.9 with 5th character=2)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Fall, jump, or diving into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5210057"/>
                  </a:ext>
                </a:extLst>
              </a:tr>
              <a:tr h="3720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W18.1, W18.2, W18.3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 Other falls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1112879"/>
                  </a:ext>
                </a:extLst>
              </a:tr>
              <a:tr h="370840">
                <a:tc gridSpan="2">
                  <a:txBody>
                    <a:bodyPr/>
                    <a:lstStyle/>
                    <a:p>
                      <a:r>
                        <a:rPr lang="en-US" sz="1400"/>
                        <a:t>7th </a:t>
                      </a:r>
                      <a:r>
                        <a:rPr lang="en-US" sz="1400" dirty="0"/>
                        <a:t>character of A or missing (reflects initial encounter, active treatment)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53840668"/>
                  </a:ext>
                </a:extLst>
              </a:tr>
            </a:tbl>
          </a:graphicData>
        </a:graphic>
      </p:graphicFrame>
    </p:spTree>
    <p:extLst>
      <p:ext uri="{BB962C8B-B14F-4D97-AF65-F5344CB8AC3E}">
        <p14:creationId xmlns:p14="http://schemas.microsoft.com/office/powerpoint/2010/main" val="3061181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325578" y="533098"/>
            <a:ext cx="8571534"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17375E"/>
                </a:solidFill>
                <a:latin typeface="+mn-lt"/>
              </a:rPr>
              <a:t>Leading diagnosis codes for fall-related ED Visits</a:t>
            </a:r>
          </a:p>
        </p:txBody>
      </p:sp>
      <p:pic>
        <p:nvPicPr>
          <p:cNvPr id="2" name="Picture 1">
            <a:extLst>
              <a:ext uri="{FF2B5EF4-FFF2-40B4-BE49-F238E27FC236}">
                <a16:creationId xmlns:a16="http://schemas.microsoft.com/office/drawing/2014/main" id="{B6ED18A4-D677-44D6-8860-2112750DC345}"/>
              </a:ext>
            </a:extLst>
          </p:cNvPr>
          <p:cNvPicPr/>
          <p:nvPr/>
        </p:nvPicPr>
        <p:blipFill>
          <a:blip r:embed="rId2"/>
          <a:stretch>
            <a:fillRect/>
          </a:stretch>
        </p:blipFill>
        <p:spPr>
          <a:xfrm>
            <a:off x="201613" y="5906472"/>
            <a:ext cx="5924550" cy="590550"/>
          </a:xfrm>
          <a:prstGeom prst="rect">
            <a:avLst/>
          </a:prstGeom>
        </p:spPr>
      </p:pic>
      <p:pic>
        <p:nvPicPr>
          <p:cNvPr id="4" name="Picture 3">
            <a:extLst>
              <a:ext uri="{FF2B5EF4-FFF2-40B4-BE49-F238E27FC236}">
                <a16:creationId xmlns:a16="http://schemas.microsoft.com/office/drawing/2014/main" id="{6BA34CC3-41D1-4E14-838D-5261EC767A26}"/>
              </a:ext>
            </a:extLst>
          </p:cNvPr>
          <p:cNvPicPr/>
          <p:nvPr/>
        </p:nvPicPr>
        <p:blipFill>
          <a:blip r:embed="rId3"/>
          <a:stretch>
            <a:fillRect/>
          </a:stretch>
        </p:blipFill>
        <p:spPr>
          <a:xfrm>
            <a:off x="2597150" y="5705475"/>
            <a:ext cx="895350" cy="457200"/>
          </a:xfrm>
          <a:prstGeom prst="rect">
            <a:avLst/>
          </a:prstGeom>
        </p:spPr>
      </p:pic>
      <p:pic>
        <p:nvPicPr>
          <p:cNvPr id="7" name="Picture 6">
            <a:extLst>
              <a:ext uri="{FF2B5EF4-FFF2-40B4-BE49-F238E27FC236}">
                <a16:creationId xmlns:a16="http://schemas.microsoft.com/office/drawing/2014/main" id="{7445A8A4-2038-4CA3-8B39-D75531565782}"/>
              </a:ext>
            </a:extLst>
          </p:cNvPr>
          <p:cNvPicPr/>
          <p:nvPr/>
        </p:nvPicPr>
        <p:blipFill>
          <a:blip r:embed="rId4"/>
          <a:stretch>
            <a:fillRect/>
          </a:stretch>
        </p:blipFill>
        <p:spPr>
          <a:xfrm>
            <a:off x="137605" y="1081738"/>
            <a:ext cx="9215946" cy="5461719"/>
          </a:xfrm>
          <a:prstGeom prst="rect">
            <a:avLst/>
          </a:prstGeom>
        </p:spPr>
      </p:pic>
    </p:spTree>
    <p:extLst>
      <p:ext uri="{BB962C8B-B14F-4D97-AF65-F5344CB8AC3E}">
        <p14:creationId xmlns:p14="http://schemas.microsoft.com/office/powerpoint/2010/main" val="343494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A687-48DD-4EBD-B182-6A982364AB31}"/>
              </a:ext>
            </a:extLst>
          </p:cNvPr>
          <p:cNvSpPr>
            <a:spLocks noGrp="1"/>
          </p:cNvSpPr>
          <p:nvPr>
            <p:ph type="title"/>
          </p:nvPr>
        </p:nvSpPr>
        <p:spPr>
          <a:xfrm>
            <a:off x="513207" y="624054"/>
            <a:ext cx="8004430" cy="548640"/>
          </a:xfrm>
        </p:spPr>
        <p:txBody>
          <a:bodyPr/>
          <a:lstStyle/>
          <a:p>
            <a:r>
              <a:rPr lang="en-US" dirty="0">
                <a:latin typeface="+mn-lt"/>
              </a:rPr>
              <a:t>Summary of unintentional fall-related injuries in North Carolina</a:t>
            </a:r>
          </a:p>
        </p:txBody>
      </p:sp>
      <p:sp>
        <p:nvSpPr>
          <p:cNvPr id="3" name="Text Placeholder 2">
            <a:extLst>
              <a:ext uri="{FF2B5EF4-FFF2-40B4-BE49-F238E27FC236}">
                <a16:creationId xmlns:a16="http://schemas.microsoft.com/office/drawing/2014/main" id="{454951A0-62B4-4C6D-846F-34EF59CB9110}"/>
              </a:ext>
            </a:extLst>
          </p:cNvPr>
          <p:cNvSpPr>
            <a:spLocks noGrp="1"/>
          </p:cNvSpPr>
          <p:nvPr>
            <p:ph type="body" sz="quarter" idx="10"/>
          </p:nvPr>
        </p:nvSpPr>
        <p:spPr>
          <a:xfrm>
            <a:off x="513206" y="1700524"/>
            <a:ext cx="8255890" cy="4268918"/>
          </a:xfrm>
        </p:spPr>
        <p:txBody>
          <a:bodyPr/>
          <a:lstStyle/>
          <a:p>
            <a:r>
              <a:rPr lang="en-US" sz="2400" b="0" dirty="0">
                <a:latin typeface="+mn-lt"/>
              </a:rPr>
              <a:t>From                   , unintentional fall-related injuries resulted in:</a:t>
            </a:r>
          </a:p>
          <a:p>
            <a:pPr lvl="1"/>
            <a:r>
              <a:rPr lang="en-US" b="0" dirty="0">
                <a:latin typeface="+mn-lt"/>
              </a:rPr>
              <a:t>                     deaths</a:t>
            </a:r>
          </a:p>
          <a:p>
            <a:pPr lvl="1"/>
            <a:r>
              <a:rPr lang="en-US" b="0" dirty="0">
                <a:latin typeface="+mn-lt"/>
              </a:rPr>
              <a:t>                           hospitalizations</a:t>
            </a:r>
          </a:p>
          <a:p>
            <a:pPr lvl="1"/>
            <a:r>
              <a:rPr lang="en-US" b="0" dirty="0">
                <a:latin typeface="+mn-lt"/>
              </a:rPr>
              <a:t>                            emergency department visits</a:t>
            </a:r>
          </a:p>
          <a:p>
            <a:r>
              <a:rPr lang="en-US" sz="2400" b="0" dirty="0">
                <a:latin typeface="+mn-lt"/>
              </a:rPr>
              <a:t>Most falls occur among </a:t>
            </a:r>
            <a:r>
              <a:rPr lang="en-US" dirty="0">
                <a:latin typeface="+mn-lt"/>
              </a:rPr>
              <a:t>females</a:t>
            </a:r>
            <a:r>
              <a:rPr lang="en-US" sz="3000" dirty="0">
                <a:latin typeface="+mn-lt"/>
              </a:rPr>
              <a:t> </a:t>
            </a:r>
            <a:r>
              <a:rPr lang="en-US" sz="3000" b="0" dirty="0">
                <a:latin typeface="+mn-lt"/>
              </a:rPr>
              <a:t>and</a:t>
            </a:r>
            <a:r>
              <a:rPr lang="en-US" sz="3000" dirty="0">
                <a:latin typeface="+mn-lt"/>
              </a:rPr>
              <a:t> </a:t>
            </a:r>
            <a:r>
              <a:rPr lang="en-US" dirty="0">
                <a:latin typeface="+mn-lt"/>
              </a:rPr>
              <a:t>Non-Hispanic whites</a:t>
            </a:r>
          </a:p>
          <a:p>
            <a:r>
              <a:rPr lang="en-US" sz="2400" b="0" dirty="0">
                <a:latin typeface="+mn-lt"/>
              </a:rPr>
              <a:t>Rates of fall-related injuries are highest in the </a:t>
            </a:r>
            <a:r>
              <a:rPr lang="en-US" dirty="0">
                <a:latin typeface="+mn-lt"/>
              </a:rPr>
              <a:t>75-84 and 85 and older age groups</a:t>
            </a:r>
          </a:p>
          <a:p>
            <a:pPr marL="0" indent="0">
              <a:buNone/>
            </a:pPr>
            <a:endParaRPr lang="en-US" sz="2400" dirty="0">
              <a:latin typeface="+mn-lt"/>
            </a:endParaRPr>
          </a:p>
          <a:p>
            <a:endParaRPr lang="en-US" dirty="0">
              <a:latin typeface="+mn-lt"/>
            </a:endParaRPr>
          </a:p>
          <a:p>
            <a:endParaRPr lang="en-US" dirty="0">
              <a:latin typeface="+mn-lt"/>
            </a:endParaRPr>
          </a:p>
        </p:txBody>
      </p:sp>
      <p:graphicFrame>
        <p:nvGraphicFramePr>
          <p:cNvPr id="4" name="Object 3">
            <a:extLst>
              <a:ext uri="{FF2B5EF4-FFF2-40B4-BE49-F238E27FC236}">
                <a16:creationId xmlns:a16="http://schemas.microsoft.com/office/drawing/2014/main" id="{3B3CB7CD-C01C-4099-9A02-D6E8ED5C27C0}"/>
              </a:ext>
            </a:extLst>
          </p:cNvPr>
          <p:cNvGraphicFramePr>
            <a:graphicFrameLocks noChangeAspect="1"/>
          </p:cNvGraphicFramePr>
          <p:nvPr>
            <p:extLst>
              <p:ext uri="{D42A27DB-BD31-4B8C-83A1-F6EECF244321}">
                <p14:modId xmlns:p14="http://schemas.microsoft.com/office/powerpoint/2010/main" val="1958724390"/>
              </p:ext>
            </p:extLst>
          </p:nvPr>
        </p:nvGraphicFramePr>
        <p:xfrm>
          <a:off x="1605725" y="1718812"/>
          <a:ext cx="2695575" cy="390525"/>
        </p:xfrm>
        <a:graphic>
          <a:graphicData uri="http://schemas.openxmlformats.org/presentationml/2006/ole">
            <mc:AlternateContent xmlns:mc="http://schemas.openxmlformats.org/markup-compatibility/2006">
              <mc:Choice xmlns:v="urn:schemas-microsoft-com:vml" Requires="v">
                <p:oleObj name="Worksheet" r:id="rId3" imgW="2695630" imgH="390406" progId="Excel.Sheet.12">
                  <p:embed/>
                </p:oleObj>
              </mc:Choice>
              <mc:Fallback>
                <p:oleObj name="Worksheet" r:id="rId3" imgW="2695630" imgH="390406" progId="Excel.Sheet.12">
                  <p:embed/>
                  <p:pic>
                    <p:nvPicPr>
                      <p:cNvPr id="0" name=""/>
                      <p:cNvPicPr/>
                      <p:nvPr/>
                    </p:nvPicPr>
                    <p:blipFill>
                      <a:blip r:embed="rId4"/>
                      <a:stretch>
                        <a:fillRect/>
                      </a:stretch>
                    </p:blipFill>
                    <p:spPr>
                      <a:xfrm>
                        <a:off x="1605725" y="1718812"/>
                        <a:ext cx="2695575" cy="390525"/>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C24CCBDE-0925-433E-8179-5521A95315D5}"/>
              </a:ext>
            </a:extLst>
          </p:cNvPr>
          <p:cNvPicPr/>
          <p:nvPr/>
        </p:nvPicPr>
        <p:blipFill>
          <a:blip r:embed="rId5"/>
          <a:stretch>
            <a:fillRect/>
          </a:stretch>
        </p:blipFill>
        <p:spPr>
          <a:xfrm>
            <a:off x="598234" y="2459800"/>
            <a:ext cx="2790825" cy="457200"/>
          </a:xfrm>
          <a:prstGeom prst="rect">
            <a:avLst/>
          </a:prstGeom>
        </p:spPr>
      </p:pic>
      <p:pic>
        <p:nvPicPr>
          <p:cNvPr id="9" name="Picture 8">
            <a:extLst>
              <a:ext uri="{FF2B5EF4-FFF2-40B4-BE49-F238E27FC236}">
                <a16:creationId xmlns:a16="http://schemas.microsoft.com/office/drawing/2014/main" id="{AC339031-37D0-474A-AD1D-ED4030E90780}"/>
              </a:ext>
            </a:extLst>
          </p:cNvPr>
          <p:cNvPicPr/>
          <p:nvPr/>
        </p:nvPicPr>
        <p:blipFill>
          <a:blip r:embed="rId6"/>
          <a:stretch>
            <a:fillRect/>
          </a:stretch>
        </p:blipFill>
        <p:spPr>
          <a:xfrm>
            <a:off x="890397" y="2884233"/>
            <a:ext cx="2790825" cy="457200"/>
          </a:xfrm>
          <a:prstGeom prst="rect">
            <a:avLst/>
          </a:prstGeom>
        </p:spPr>
      </p:pic>
      <p:pic>
        <p:nvPicPr>
          <p:cNvPr id="10" name="Picture 9">
            <a:extLst>
              <a:ext uri="{FF2B5EF4-FFF2-40B4-BE49-F238E27FC236}">
                <a16:creationId xmlns:a16="http://schemas.microsoft.com/office/drawing/2014/main" id="{5A16FA90-0FED-499C-94D8-7DB0EC898C99}"/>
              </a:ext>
            </a:extLst>
          </p:cNvPr>
          <p:cNvPicPr/>
          <p:nvPr/>
        </p:nvPicPr>
        <p:blipFill>
          <a:blip r:embed="rId7"/>
          <a:stretch>
            <a:fillRect/>
          </a:stretch>
        </p:blipFill>
        <p:spPr>
          <a:xfrm>
            <a:off x="808292" y="3299691"/>
            <a:ext cx="2790825" cy="457200"/>
          </a:xfrm>
          <a:prstGeom prst="rect">
            <a:avLst/>
          </a:prstGeom>
        </p:spPr>
      </p:pic>
    </p:spTree>
    <p:extLst>
      <p:ext uri="{BB962C8B-B14F-4D97-AF65-F5344CB8AC3E}">
        <p14:creationId xmlns:p14="http://schemas.microsoft.com/office/powerpoint/2010/main" val="35849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EEEA6C-D1F5-4BBD-88B6-4085993FAC72}"/>
              </a:ext>
            </a:extLst>
          </p:cNvPr>
          <p:cNvSpPr/>
          <p:nvPr/>
        </p:nvSpPr>
        <p:spPr>
          <a:xfrm>
            <a:off x="228599" y="4151376"/>
            <a:ext cx="8686802" cy="192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062E37A-8C59-44DB-874B-D9BFBF596136}"/>
              </a:ext>
            </a:extLst>
          </p:cNvPr>
          <p:cNvPicPr/>
          <p:nvPr/>
        </p:nvPicPr>
        <p:blipFill>
          <a:blip r:embed="rId3"/>
          <a:stretch>
            <a:fillRect/>
          </a:stretch>
        </p:blipFill>
        <p:spPr>
          <a:xfrm>
            <a:off x="2211936" y="2117788"/>
            <a:ext cx="2190750" cy="4067175"/>
          </a:xfrm>
          <a:prstGeom prst="rect">
            <a:avLst/>
          </a:prstGeom>
        </p:spPr>
      </p:pic>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28600" y="624054"/>
            <a:ext cx="8705087" cy="548640"/>
          </a:xfrm>
        </p:spPr>
        <p:txBody>
          <a:bodyPr/>
          <a:lstStyle/>
          <a:p>
            <a:r>
              <a:rPr lang="en-US" sz="2800" dirty="0">
                <a:solidFill>
                  <a:srgbClr val="17375E"/>
                </a:solidFill>
                <a:latin typeface="+mn-lt"/>
              </a:rPr>
              <a:t>The populations most at risk of falls are projected to have the fastest growth over the next 20 years.</a:t>
            </a:r>
          </a:p>
        </p:txBody>
      </p:sp>
      <p:pic>
        <p:nvPicPr>
          <p:cNvPr id="15" name="Picture 14">
            <a:extLst>
              <a:ext uri="{FF2B5EF4-FFF2-40B4-BE49-F238E27FC236}">
                <a16:creationId xmlns:a16="http://schemas.microsoft.com/office/drawing/2014/main" id="{DC4BF72F-61D8-413C-803E-7E230A80C83A}"/>
              </a:ext>
            </a:extLst>
          </p:cNvPr>
          <p:cNvPicPr/>
          <p:nvPr/>
        </p:nvPicPr>
        <p:blipFill>
          <a:blip r:embed="rId4"/>
          <a:stretch>
            <a:fillRect/>
          </a:stretch>
        </p:blipFill>
        <p:spPr>
          <a:xfrm>
            <a:off x="217488" y="2119313"/>
            <a:ext cx="2352675" cy="4067175"/>
          </a:xfrm>
          <a:prstGeom prst="rect">
            <a:avLst/>
          </a:prstGeom>
        </p:spPr>
      </p:pic>
      <p:pic>
        <p:nvPicPr>
          <p:cNvPr id="16" name="Picture 15">
            <a:extLst>
              <a:ext uri="{FF2B5EF4-FFF2-40B4-BE49-F238E27FC236}">
                <a16:creationId xmlns:a16="http://schemas.microsoft.com/office/drawing/2014/main" id="{323D6B8D-0FC6-4DEA-97DF-947D00794083}"/>
              </a:ext>
            </a:extLst>
          </p:cNvPr>
          <p:cNvPicPr/>
          <p:nvPr/>
        </p:nvPicPr>
        <p:blipFill>
          <a:blip r:embed="rId5"/>
          <a:stretch>
            <a:fillRect/>
          </a:stretch>
        </p:blipFill>
        <p:spPr>
          <a:xfrm>
            <a:off x="4107901" y="2117788"/>
            <a:ext cx="5648325" cy="4067175"/>
          </a:xfrm>
          <a:prstGeom prst="rect">
            <a:avLst/>
          </a:prstGeom>
        </p:spPr>
      </p:pic>
      <p:sp>
        <p:nvSpPr>
          <p:cNvPr id="20" name="Rectangle 19">
            <a:extLst>
              <a:ext uri="{FF2B5EF4-FFF2-40B4-BE49-F238E27FC236}">
                <a16:creationId xmlns:a16="http://schemas.microsoft.com/office/drawing/2014/main" id="{86774C8A-6EBF-4741-A07A-AB1E413822D8}"/>
              </a:ext>
            </a:extLst>
          </p:cNvPr>
          <p:cNvSpPr/>
          <p:nvPr/>
        </p:nvSpPr>
        <p:spPr>
          <a:xfrm>
            <a:off x="4214082" y="2230640"/>
            <a:ext cx="504092" cy="1807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42E0AD-62C8-4CC7-ABAA-5A6DE6AB857A}"/>
              </a:ext>
            </a:extLst>
          </p:cNvPr>
          <p:cNvSpPr/>
          <p:nvPr/>
        </p:nvSpPr>
        <p:spPr>
          <a:xfrm>
            <a:off x="2329228" y="2284113"/>
            <a:ext cx="504092" cy="1807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B4A83D0-37C5-41D6-B0EC-95B5AB3C7119}"/>
              </a:ext>
            </a:extLst>
          </p:cNvPr>
          <p:cNvSpPr/>
          <p:nvPr/>
        </p:nvSpPr>
        <p:spPr>
          <a:xfrm>
            <a:off x="2318117" y="4208466"/>
            <a:ext cx="504092" cy="180788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A97E67-5E2E-4CC0-A933-4BDAC0C54D4A}"/>
              </a:ext>
            </a:extLst>
          </p:cNvPr>
          <p:cNvSpPr/>
          <p:nvPr/>
        </p:nvSpPr>
        <p:spPr>
          <a:xfrm>
            <a:off x="4214082" y="4207553"/>
            <a:ext cx="504092" cy="180788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551A3C5-C593-48ED-86F5-1309870F509F}"/>
              </a:ext>
            </a:extLst>
          </p:cNvPr>
          <p:cNvPicPr/>
          <p:nvPr/>
        </p:nvPicPr>
        <p:blipFill>
          <a:blip r:embed="rId6"/>
          <a:stretch>
            <a:fillRect/>
          </a:stretch>
        </p:blipFill>
        <p:spPr>
          <a:xfrm>
            <a:off x="833070" y="1563138"/>
            <a:ext cx="2000250" cy="314325"/>
          </a:xfrm>
          <a:prstGeom prst="rect">
            <a:avLst/>
          </a:prstGeom>
        </p:spPr>
      </p:pic>
      <p:pic>
        <p:nvPicPr>
          <p:cNvPr id="18" name="Picture 17">
            <a:extLst>
              <a:ext uri="{FF2B5EF4-FFF2-40B4-BE49-F238E27FC236}">
                <a16:creationId xmlns:a16="http://schemas.microsoft.com/office/drawing/2014/main" id="{4D913C8E-ADB0-4AE8-95FA-B1FFAC15CDB0}"/>
              </a:ext>
            </a:extLst>
          </p:cNvPr>
          <p:cNvPicPr/>
          <p:nvPr/>
        </p:nvPicPr>
        <p:blipFill>
          <a:blip r:embed="rId7"/>
          <a:stretch>
            <a:fillRect/>
          </a:stretch>
        </p:blipFill>
        <p:spPr>
          <a:xfrm>
            <a:off x="833070" y="1877463"/>
            <a:ext cx="2000250" cy="314325"/>
          </a:xfrm>
          <a:prstGeom prst="rect">
            <a:avLst/>
          </a:prstGeom>
        </p:spPr>
      </p:pic>
      <p:pic>
        <p:nvPicPr>
          <p:cNvPr id="19" name="Picture 18">
            <a:extLst>
              <a:ext uri="{FF2B5EF4-FFF2-40B4-BE49-F238E27FC236}">
                <a16:creationId xmlns:a16="http://schemas.microsoft.com/office/drawing/2014/main" id="{3F888AF7-34AE-4F77-8EE4-753329D10EB1}"/>
              </a:ext>
            </a:extLst>
          </p:cNvPr>
          <p:cNvPicPr/>
          <p:nvPr/>
        </p:nvPicPr>
        <p:blipFill>
          <a:blip r:embed="rId8"/>
          <a:stretch>
            <a:fillRect/>
          </a:stretch>
        </p:blipFill>
        <p:spPr>
          <a:xfrm>
            <a:off x="2833320" y="1563138"/>
            <a:ext cx="1971675" cy="314325"/>
          </a:xfrm>
          <a:prstGeom prst="rect">
            <a:avLst/>
          </a:prstGeom>
        </p:spPr>
      </p:pic>
      <p:pic>
        <p:nvPicPr>
          <p:cNvPr id="24" name="Picture 23">
            <a:extLst>
              <a:ext uri="{FF2B5EF4-FFF2-40B4-BE49-F238E27FC236}">
                <a16:creationId xmlns:a16="http://schemas.microsoft.com/office/drawing/2014/main" id="{7742B7BC-A965-4E21-80FA-1D9B5340F2A2}"/>
              </a:ext>
            </a:extLst>
          </p:cNvPr>
          <p:cNvPicPr/>
          <p:nvPr/>
        </p:nvPicPr>
        <p:blipFill>
          <a:blip r:embed="rId9"/>
          <a:stretch>
            <a:fillRect/>
          </a:stretch>
        </p:blipFill>
        <p:spPr>
          <a:xfrm>
            <a:off x="2822209" y="1877462"/>
            <a:ext cx="1971675" cy="314325"/>
          </a:xfrm>
          <a:prstGeom prst="rect">
            <a:avLst/>
          </a:prstGeom>
        </p:spPr>
      </p:pic>
      <p:pic>
        <p:nvPicPr>
          <p:cNvPr id="25" name="Picture 24">
            <a:extLst>
              <a:ext uri="{FF2B5EF4-FFF2-40B4-BE49-F238E27FC236}">
                <a16:creationId xmlns:a16="http://schemas.microsoft.com/office/drawing/2014/main" id="{BA1A7885-AA9D-4837-985D-53AB9B9AE1BB}"/>
              </a:ext>
            </a:extLst>
          </p:cNvPr>
          <p:cNvPicPr/>
          <p:nvPr/>
        </p:nvPicPr>
        <p:blipFill>
          <a:blip r:embed="rId10"/>
          <a:stretch>
            <a:fillRect/>
          </a:stretch>
        </p:blipFill>
        <p:spPr>
          <a:xfrm>
            <a:off x="4718174" y="1563137"/>
            <a:ext cx="2990850" cy="314325"/>
          </a:xfrm>
          <a:prstGeom prst="rect">
            <a:avLst/>
          </a:prstGeom>
        </p:spPr>
      </p:pic>
      <p:pic>
        <p:nvPicPr>
          <p:cNvPr id="26" name="Picture 25">
            <a:extLst>
              <a:ext uri="{FF2B5EF4-FFF2-40B4-BE49-F238E27FC236}">
                <a16:creationId xmlns:a16="http://schemas.microsoft.com/office/drawing/2014/main" id="{F032DACD-BF14-403F-A437-1C636229E1B2}"/>
              </a:ext>
            </a:extLst>
          </p:cNvPr>
          <p:cNvPicPr/>
          <p:nvPr/>
        </p:nvPicPr>
        <p:blipFill>
          <a:blip r:embed="rId11"/>
          <a:stretch>
            <a:fillRect/>
          </a:stretch>
        </p:blipFill>
        <p:spPr>
          <a:xfrm>
            <a:off x="4718174" y="1877461"/>
            <a:ext cx="2990850" cy="314325"/>
          </a:xfrm>
          <a:prstGeom prst="rect">
            <a:avLst/>
          </a:prstGeom>
        </p:spPr>
      </p:pic>
      <p:pic>
        <p:nvPicPr>
          <p:cNvPr id="27" name="Picture 26">
            <a:extLst>
              <a:ext uri="{FF2B5EF4-FFF2-40B4-BE49-F238E27FC236}">
                <a16:creationId xmlns:a16="http://schemas.microsoft.com/office/drawing/2014/main" id="{188BD436-18DE-4111-9EA3-1583D39D28DA}"/>
              </a:ext>
            </a:extLst>
          </p:cNvPr>
          <p:cNvPicPr/>
          <p:nvPr/>
        </p:nvPicPr>
        <p:blipFill>
          <a:blip r:embed="rId12"/>
          <a:stretch>
            <a:fillRect/>
          </a:stretch>
        </p:blipFill>
        <p:spPr>
          <a:xfrm>
            <a:off x="117599" y="6277288"/>
            <a:ext cx="9914194" cy="216873"/>
          </a:xfrm>
          <a:prstGeom prst="rect">
            <a:avLst/>
          </a:prstGeom>
        </p:spPr>
      </p:pic>
    </p:spTree>
    <p:extLst>
      <p:ext uri="{BB962C8B-B14F-4D97-AF65-F5344CB8AC3E}">
        <p14:creationId xmlns:p14="http://schemas.microsoft.com/office/powerpoint/2010/main" val="359705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28600" y="624054"/>
            <a:ext cx="8705087" cy="548640"/>
          </a:xfrm>
        </p:spPr>
        <p:txBody>
          <a:bodyPr/>
          <a:lstStyle/>
          <a:p>
            <a:r>
              <a:rPr lang="en-US" sz="2800" dirty="0">
                <a:solidFill>
                  <a:srgbClr val="17375E"/>
                </a:solidFill>
                <a:latin typeface="+mn-lt"/>
              </a:rPr>
              <a:t>Most older adults in NC are non-Hispanic white</a:t>
            </a:r>
          </a:p>
        </p:txBody>
      </p:sp>
      <p:sp>
        <p:nvSpPr>
          <p:cNvPr id="4" name="Text Placeholder 3">
            <a:extLst>
              <a:ext uri="{FF2B5EF4-FFF2-40B4-BE49-F238E27FC236}">
                <a16:creationId xmlns:a16="http://schemas.microsoft.com/office/drawing/2014/main" id="{78B03DA0-B76E-40F7-9851-AA0B545F281B}"/>
              </a:ext>
            </a:extLst>
          </p:cNvPr>
          <p:cNvSpPr>
            <a:spLocks noGrp="1"/>
          </p:cNvSpPr>
          <p:nvPr>
            <p:ph type="body" sz="quarter" idx="11"/>
          </p:nvPr>
        </p:nvSpPr>
        <p:spPr>
          <a:xfrm>
            <a:off x="228600" y="5935745"/>
            <a:ext cx="8686802" cy="330200"/>
          </a:xfrm>
        </p:spPr>
        <p:txBody>
          <a:bodyPr/>
          <a:lstStyle/>
          <a:p>
            <a:r>
              <a:rPr lang="en-US" b="0" dirty="0">
                <a:latin typeface="+mn-lt"/>
              </a:rPr>
              <a:t>*Non-Hispanic</a:t>
            </a:r>
          </a:p>
        </p:txBody>
      </p:sp>
      <p:pic>
        <p:nvPicPr>
          <p:cNvPr id="3" name="Picture 2">
            <a:extLst>
              <a:ext uri="{FF2B5EF4-FFF2-40B4-BE49-F238E27FC236}">
                <a16:creationId xmlns:a16="http://schemas.microsoft.com/office/drawing/2014/main" id="{C56EF1F9-D9B1-4D84-A381-5DE811C3322D}"/>
              </a:ext>
            </a:extLst>
          </p:cNvPr>
          <p:cNvPicPr/>
          <p:nvPr/>
        </p:nvPicPr>
        <p:blipFill>
          <a:blip r:embed="rId3"/>
          <a:stretch>
            <a:fillRect/>
          </a:stretch>
        </p:blipFill>
        <p:spPr>
          <a:xfrm>
            <a:off x="323850" y="1219200"/>
            <a:ext cx="8496300" cy="4714875"/>
          </a:xfrm>
          <a:prstGeom prst="rect">
            <a:avLst/>
          </a:prstGeom>
        </p:spPr>
      </p:pic>
      <p:pic>
        <p:nvPicPr>
          <p:cNvPr id="5" name="Picture 4">
            <a:extLst>
              <a:ext uri="{FF2B5EF4-FFF2-40B4-BE49-F238E27FC236}">
                <a16:creationId xmlns:a16="http://schemas.microsoft.com/office/drawing/2014/main" id="{B90A67C5-4113-4A7A-8B4D-AA496D66E485}"/>
              </a:ext>
            </a:extLst>
          </p:cNvPr>
          <p:cNvPicPr/>
          <p:nvPr/>
        </p:nvPicPr>
        <p:blipFill>
          <a:blip r:embed="rId4"/>
          <a:stretch>
            <a:fillRect/>
          </a:stretch>
        </p:blipFill>
        <p:spPr>
          <a:xfrm>
            <a:off x="325437" y="6267859"/>
            <a:ext cx="6600825" cy="209550"/>
          </a:xfrm>
          <a:prstGeom prst="rect">
            <a:avLst/>
          </a:prstGeom>
        </p:spPr>
      </p:pic>
    </p:spTree>
    <p:extLst>
      <p:ext uri="{BB962C8B-B14F-4D97-AF65-F5344CB8AC3E}">
        <p14:creationId xmlns:p14="http://schemas.microsoft.com/office/powerpoint/2010/main" val="70617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AB001-ED1B-49B4-8335-CA95B5856F6E}"/>
              </a:ext>
            </a:extLst>
          </p:cNvPr>
          <p:cNvPicPr/>
          <p:nvPr/>
        </p:nvPicPr>
        <p:blipFill>
          <a:blip r:embed="rId3"/>
          <a:stretch>
            <a:fillRect/>
          </a:stretch>
        </p:blipFill>
        <p:spPr>
          <a:xfrm>
            <a:off x="6806346" y="1554748"/>
            <a:ext cx="1838325" cy="1209675"/>
          </a:xfrm>
          <a:prstGeom prst="rect">
            <a:avLst/>
          </a:prstGeom>
        </p:spPr>
      </p:pic>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28600" y="624054"/>
            <a:ext cx="8705087" cy="548640"/>
          </a:xfrm>
        </p:spPr>
        <p:txBody>
          <a:bodyPr/>
          <a:lstStyle/>
          <a:p>
            <a:r>
              <a:rPr lang="en-US" sz="2800" dirty="0">
                <a:solidFill>
                  <a:srgbClr val="17375E"/>
                </a:solidFill>
                <a:latin typeface="+mn-lt"/>
              </a:rPr>
              <a:t>Demographic characteristics among older adults in North Carolina</a:t>
            </a:r>
          </a:p>
        </p:txBody>
      </p:sp>
      <p:sp>
        <p:nvSpPr>
          <p:cNvPr id="11" name="TextBox 10">
            <a:extLst>
              <a:ext uri="{FF2B5EF4-FFF2-40B4-BE49-F238E27FC236}">
                <a16:creationId xmlns:a16="http://schemas.microsoft.com/office/drawing/2014/main" id="{B4C4E0D5-5B89-4825-9662-2191724521D2}"/>
              </a:ext>
            </a:extLst>
          </p:cNvPr>
          <p:cNvSpPr txBox="1"/>
          <p:nvPr/>
        </p:nvSpPr>
        <p:spPr>
          <a:xfrm>
            <a:off x="6900131" y="2501618"/>
            <a:ext cx="1986664" cy="1631216"/>
          </a:xfrm>
          <a:prstGeom prst="rect">
            <a:avLst/>
          </a:prstGeom>
          <a:noFill/>
        </p:spPr>
        <p:txBody>
          <a:bodyPr wrap="square" rtlCol="0">
            <a:spAutoFit/>
          </a:bodyPr>
          <a:lstStyle/>
          <a:p>
            <a:r>
              <a:rPr lang="en-US" sz="2000" dirty="0">
                <a:latin typeface="Franklin Gothic Demi Cond" panose="020B0706030402020204" pitchFamily="34" charset="0"/>
              </a:rPr>
              <a:t>of housing units with people 65 and older are </a:t>
            </a:r>
            <a:r>
              <a:rPr lang="en-US" sz="2000" dirty="0">
                <a:solidFill>
                  <a:srgbClr val="52849C"/>
                </a:solidFill>
                <a:latin typeface="Franklin Gothic Demi Cond" panose="020B0706030402020204" pitchFamily="34" charset="0"/>
              </a:rPr>
              <a:t>single person households</a:t>
            </a:r>
          </a:p>
        </p:txBody>
      </p:sp>
      <p:sp>
        <p:nvSpPr>
          <p:cNvPr id="12" name="Rectangle: Rounded Corners 11">
            <a:extLst>
              <a:ext uri="{FF2B5EF4-FFF2-40B4-BE49-F238E27FC236}">
                <a16:creationId xmlns:a16="http://schemas.microsoft.com/office/drawing/2014/main" id="{2CC7ACA5-FF9A-4AA6-A611-D92E9D12BC2A}"/>
              </a:ext>
            </a:extLst>
          </p:cNvPr>
          <p:cNvSpPr/>
          <p:nvPr/>
        </p:nvSpPr>
        <p:spPr>
          <a:xfrm>
            <a:off x="6806347" y="1591993"/>
            <a:ext cx="1838325" cy="2599456"/>
          </a:xfrm>
          <a:prstGeom prst="roundRect">
            <a:avLst/>
          </a:prstGeom>
          <a:noFill/>
          <a:ln w="57150">
            <a:solidFill>
              <a:srgbClr val="528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5DC58A-D468-45C9-A6F2-7E4915A52316}"/>
              </a:ext>
            </a:extLst>
          </p:cNvPr>
          <p:cNvPicPr/>
          <p:nvPr/>
        </p:nvPicPr>
        <p:blipFill>
          <a:blip r:embed="rId4"/>
          <a:stretch>
            <a:fillRect/>
          </a:stretch>
        </p:blipFill>
        <p:spPr>
          <a:xfrm>
            <a:off x="228600" y="6233946"/>
            <a:ext cx="7848600" cy="209550"/>
          </a:xfrm>
          <a:prstGeom prst="rect">
            <a:avLst/>
          </a:prstGeom>
        </p:spPr>
      </p:pic>
      <p:pic>
        <p:nvPicPr>
          <p:cNvPr id="6" name="Picture 5">
            <a:extLst>
              <a:ext uri="{FF2B5EF4-FFF2-40B4-BE49-F238E27FC236}">
                <a16:creationId xmlns:a16="http://schemas.microsoft.com/office/drawing/2014/main" id="{DCF30FAC-E58D-46AA-B30F-289A016778B6}"/>
              </a:ext>
            </a:extLst>
          </p:cNvPr>
          <p:cNvPicPr/>
          <p:nvPr/>
        </p:nvPicPr>
        <p:blipFill>
          <a:blip r:embed="rId5"/>
          <a:stretch>
            <a:fillRect/>
          </a:stretch>
        </p:blipFill>
        <p:spPr>
          <a:xfrm>
            <a:off x="228600" y="1591993"/>
            <a:ext cx="7962900" cy="4324350"/>
          </a:xfrm>
          <a:prstGeom prst="rect">
            <a:avLst/>
          </a:prstGeom>
        </p:spPr>
      </p:pic>
    </p:spTree>
    <p:extLst>
      <p:ext uri="{BB962C8B-B14F-4D97-AF65-F5344CB8AC3E}">
        <p14:creationId xmlns:p14="http://schemas.microsoft.com/office/powerpoint/2010/main" val="395336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BC3D8-6638-4156-8AF7-DA1CC003E886}"/>
              </a:ext>
            </a:extLst>
          </p:cNvPr>
          <p:cNvSpPr txBox="1"/>
          <p:nvPr/>
        </p:nvSpPr>
        <p:spPr>
          <a:xfrm>
            <a:off x="247015" y="1673172"/>
            <a:ext cx="6072554" cy="461665"/>
          </a:xfrm>
          <a:prstGeom prst="rect">
            <a:avLst/>
          </a:prstGeom>
          <a:noFill/>
        </p:spPr>
        <p:txBody>
          <a:bodyPr wrap="square" rtlCol="0">
            <a:spAutoFit/>
          </a:bodyPr>
          <a:lstStyle/>
          <a:p>
            <a:r>
              <a:rPr lang="en-US" sz="2400" dirty="0">
                <a:latin typeface="Franklin Gothic Demi Cond" panose="020B0706030402020204" pitchFamily="34" charset="0"/>
              </a:rPr>
              <a:t>Disability among adults 65 and older</a:t>
            </a:r>
          </a:p>
        </p:txBody>
      </p:sp>
      <p:pic>
        <p:nvPicPr>
          <p:cNvPr id="2" name="Picture 1">
            <a:extLst>
              <a:ext uri="{FF2B5EF4-FFF2-40B4-BE49-F238E27FC236}">
                <a16:creationId xmlns:a16="http://schemas.microsoft.com/office/drawing/2014/main" id="{01EBAD47-B3F4-469F-92D9-DE4AE12340C3}"/>
              </a:ext>
            </a:extLst>
          </p:cNvPr>
          <p:cNvPicPr/>
          <p:nvPr/>
        </p:nvPicPr>
        <p:blipFill>
          <a:blip r:embed="rId3"/>
          <a:stretch>
            <a:fillRect/>
          </a:stretch>
        </p:blipFill>
        <p:spPr>
          <a:xfrm>
            <a:off x="247015" y="624062"/>
            <a:ext cx="9099794" cy="936048"/>
          </a:xfrm>
          <a:prstGeom prst="rect">
            <a:avLst/>
          </a:prstGeom>
        </p:spPr>
      </p:pic>
      <p:pic>
        <p:nvPicPr>
          <p:cNvPr id="7" name="Picture 6">
            <a:extLst>
              <a:ext uri="{FF2B5EF4-FFF2-40B4-BE49-F238E27FC236}">
                <a16:creationId xmlns:a16="http://schemas.microsoft.com/office/drawing/2014/main" id="{EACD513D-20D0-4911-986D-ABCF9C1E7683}"/>
              </a:ext>
            </a:extLst>
          </p:cNvPr>
          <p:cNvPicPr/>
          <p:nvPr/>
        </p:nvPicPr>
        <p:blipFill>
          <a:blip r:embed="rId4"/>
          <a:stretch>
            <a:fillRect/>
          </a:stretch>
        </p:blipFill>
        <p:spPr>
          <a:xfrm>
            <a:off x="119051" y="2247899"/>
            <a:ext cx="8905898" cy="3826992"/>
          </a:xfrm>
          <a:prstGeom prst="rect">
            <a:avLst/>
          </a:prstGeom>
        </p:spPr>
      </p:pic>
      <p:pic>
        <p:nvPicPr>
          <p:cNvPr id="8" name="Picture 7">
            <a:extLst>
              <a:ext uri="{FF2B5EF4-FFF2-40B4-BE49-F238E27FC236}">
                <a16:creationId xmlns:a16="http://schemas.microsoft.com/office/drawing/2014/main" id="{72DCEC3B-0AE0-437C-AC30-F77B182A355E}"/>
              </a:ext>
            </a:extLst>
          </p:cNvPr>
          <p:cNvPicPr/>
          <p:nvPr/>
        </p:nvPicPr>
        <p:blipFill>
          <a:blip r:embed="rId5"/>
          <a:stretch>
            <a:fillRect/>
          </a:stretch>
        </p:blipFill>
        <p:spPr>
          <a:xfrm>
            <a:off x="131884" y="6231340"/>
            <a:ext cx="7848600" cy="209550"/>
          </a:xfrm>
          <a:prstGeom prst="rect">
            <a:avLst/>
          </a:prstGeom>
        </p:spPr>
      </p:pic>
    </p:spTree>
    <p:extLst>
      <p:ext uri="{BB962C8B-B14F-4D97-AF65-F5344CB8AC3E}">
        <p14:creationId xmlns:p14="http://schemas.microsoft.com/office/powerpoint/2010/main" val="329509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229372-6C8A-45CD-A73C-AFC4D0BF5956}"/>
              </a:ext>
            </a:extLst>
          </p:cNvPr>
          <p:cNvPicPr/>
          <p:nvPr/>
        </p:nvPicPr>
        <p:blipFill>
          <a:blip r:embed="rId3"/>
          <a:stretch>
            <a:fillRect/>
          </a:stretch>
        </p:blipFill>
        <p:spPr>
          <a:xfrm>
            <a:off x="184404" y="608267"/>
            <a:ext cx="9067800" cy="1057275"/>
          </a:xfrm>
          <a:prstGeom prst="rect">
            <a:avLst/>
          </a:prstGeom>
        </p:spPr>
      </p:pic>
      <p:pic>
        <p:nvPicPr>
          <p:cNvPr id="5" name="Picture 4">
            <a:extLst>
              <a:ext uri="{FF2B5EF4-FFF2-40B4-BE49-F238E27FC236}">
                <a16:creationId xmlns:a16="http://schemas.microsoft.com/office/drawing/2014/main" id="{2CD8B5F4-708C-4A58-97B1-2E90E7C82752}"/>
              </a:ext>
            </a:extLst>
          </p:cNvPr>
          <p:cNvPicPr/>
          <p:nvPr/>
        </p:nvPicPr>
        <p:blipFill>
          <a:blip r:embed="rId4"/>
          <a:stretch>
            <a:fillRect/>
          </a:stretch>
        </p:blipFill>
        <p:spPr>
          <a:xfrm>
            <a:off x="406400" y="1666875"/>
            <a:ext cx="8332788" cy="4743450"/>
          </a:xfrm>
          <a:prstGeom prst="rect">
            <a:avLst/>
          </a:prstGeom>
        </p:spPr>
      </p:pic>
      <p:pic>
        <p:nvPicPr>
          <p:cNvPr id="6" name="Picture 5">
            <a:extLst>
              <a:ext uri="{FF2B5EF4-FFF2-40B4-BE49-F238E27FC236}">
                <a16:creationId xmlns:a16="http://schemas.microsoft.com/office/drawing/2014/main" id="{E1EEEDD4-E57F-4C58-8504-07F7064D9C15}"/>
              </a:ext>
            </a:extLst>
          </p:cNvPr>
          <p:cNvPicPr/>
          <p:nvPr/>
        </p:nvPicPr>
        <p:blipFill>
          <a:blip r:embed="rId5"/>
          <a:stretch>
            <a:fillRect/>
          </a:stretch>
        </p:blipFill>
        <p:spPr>
          <a:xfrm>
            <a:off x="184404" y="6249733"/>
            <a:ext cx="9067800" cy="209550"/>
          </a:xfrm>
          <a:prstGeom prst="rect">
            <a:avLst/>
          </a:prstGeom>
        </p:spPr>
      </p:pic>
    </p:spTree>
    <p:extLst>
      <p:ext uri="{BB962C8B-B14F-4D97-AF65-F5344CB8AC3E}">
        <p14:creationId xmlns:p14="http://schemas.microsoft.com/office/powerpoint/2010/main" val="389719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68D4-36D8-4A3A-9BE5-CE49019BF456}"/>
              </a:ext>
            </a:extLst>
          </p:cNvPr>
          <p:cNvSpPr>
            <a:spLocks noGrp="1"/>
          </p:cNvSpPr>
          <p:nvPr>
            <p:ph type="title"/>
          </p:nvPr>
        </p:nvSpPr>
        <p:spPr>
          <a:xfrm>
            <a:off x="228600" y="624054"/>
            <a:ext cx="8705087" cy="548640"/>
          </a:xfrm>
        </p:spPr>
        <p:txBody>
          <a:bodyPr/>
          <a:lstStyle/>
          <a:p>
            <a:r>
              <a:rPr lang="en-US" sz="2800" dirty="0">
                <a:solidFill>
                  <a:srgbClr val="17375E"/>
                </a:solidFill>
                <a:latin typeface="+mn-lt"/>
              </a:rPr>
              <a:t>Proportion of demographic groups </a:t>
            </a:r>
            <a:r>
              <a:rPr lang="en-US" sz="2800" u="sng" dirty="0">
                <a:solidFill>
                  <a:srgbClr val="17375E"/>
                </a:solidFill>
                <a:latin typeface="+mn-lt"/>
              </a:rPr>
              <a:t>reporting two or more falls in the last 12 months</a:t>
            </a:r>
            <a:r>
              <a:rPr lang="en-US" sz="2800" dirty="0">
                <a:solidFill>
                  <a:srgbClr val="17375E"/>
                </a:solidFill>
                <a:latin typeface="+mn-lt"/>
              </a:rPr>
              <a:t>, </a:t>
            </a:r>
          </a:p>
        </p:txBody>
      </p:sp>
      <p:pic>
        <p:nvPicPr>
          <p:cNvPr id="3" name="Picture 2">
            <a:extLst>
              <a:ext uri="{FF2B5EF4-FFF2-40B4-BE49-F238E27FC236}">
                <a16:creationId xmlns:a16="http://schemas.microsoft.com/office/drawing/2014/main" id="{51879A36-DC79-4387-B7FB-E1763DC8FF08}"/>
              </a:ext>
            </a:extLst>
          </p:cNvPr>
          <p:cNvPicPr/>
          <p:nvPr/>
        </p:nvPicPr>
        <p:blipFill>
          <a:blip r:embed="rId3"/>
          <a:stretch>
            <a:fillRect/>
          </a:stretch>
        </p:blipFill>
        <p:spPr>
          <a:xfrm>
            <a:off x="2253806" y="1465707"/>
            <a:ext cx="1838325" cy="323850"/>
          </a:xfrm>
          <a:prstGeom prst="rect">
            <a:avLst/>
          </a:prstGeom>
        </p:spPr>
      </p:pic>
      <p:pic>
        <p:nvPicPr>
          <p:cNvPr id="4" name="Picture 3">
            <a:extLst>
              <a:ext uri="{FF2B5EF4-FFF2-40B4-BE49-F238E27FC236}">
                <a16:creationId xmlns:a16="http://schemas.microsoft.com/office/drawing/2014/main" id="{C978324E-D729-45E5-9B43-45A1DD0AD28B}"/>
              </a:ext>
            </a:extLst>
          </p:cNvPr>
          <p:cNvPicPr/>
          <p:nvPr/>
        </p:nvPicPr>
        <p:blipFill>
          <a:blip r:embed="rId3"/>
          <a:stretch>
            <a:fillRect/>
          </a:stretch>
        </p:blipFill>
        <p:spPr>
          <a:xfrm>
            <a:off x="5971031" y="1465707"/>
            <a:ext cx="1838325" cy="323850"/>
          </a:xfrm>
          <a:prstGeom prst="rect">
            <a:avLst/>
          </a:prstGeom>
        </p:spPr>
      </p:pic>
      <p:pic>
        <p:nvPicPr>
          <p:cNvPr id="5" name="Picture 4">
            <a:extLst>
              <a:ext uri="{FF2B5EF4-FFF2-40B4-BE49-F238E27FC236}">
                <a16:creationId xmlns:a16="http://schemas.microsoft.com/office/drawing/2014/main" id="{AB410174-6F30-4463-AE06-15E775607377}"/>
              </a:ext>
            </a:extLst>
          </p:cNvPr>
          <p:cNvPicPr/>
          <p:nvPr/>
        </p:nvPicPr>
        <p:blipFill>
          <a:blip r:embed="rId4"/>
          <a:stretch>
            <a:fillRect/>
          </a:stretch>
        </p:blipFill>
        <p:spPr>
          <a:xfrm>
            <a:off x="410381" y="1700149"/>
            <a:ext cx="4282333" cy="4616111"/>
          </a:xfrm>
          <a:prstGeom prst="rect">
            <a:avLst/>
          </a:prstGeom>
        </p:spPr>
      </p:pic>
      <p:pic>
        <p:nvPicPr>
          <p:cNvPr id="7" name="Picture 6">
            <a:extLst>
              <a:ext uri="{FF2B5EF4-FFF2-40B4-BE49-F238E27FC236}">
                <a16:creationId xmlns:a16="http://schemas.microsoft.com/office/drawing/2014/main" id="{AEDBF554-71B4-4178-B66B-6F908F17472E}"/>
              </a:ext>
            </a:extLst>
          </p:cNvPr>
          <p:cNvPicPr/>
          <p:nvPr/>
        </p:nvPicPr>
        <p:blipFill>
          <a:blip r:embed="rId5"/>
          <a:stretch>
            <a:fillRect/>
          </a:stretch>
        </p:blipFill>
        <p:spPr>
          <a:xfrm>
            <a:off x="4354049" y="1700783"/>
            <a:ext cx="4282333" cy="4616111"/>
          </a:xfrm>
          <a:prstGeom prst="rect">
            <a:avLst/>
          </a:prstGeom>
        </p:spPr>
      </p:pic>
      <p:pic>
        <p:nvPicPr>
          <p:cNvPr id="9" name="Picture 8">
            <a:extLst>
              <a:ext uri="{FF2B5EF4-FFF2-40B4-BE49-F238E27FC236}">
                <a16:creationId xmlns:a16="http://schemas.microsoft.com/office/drawing/2014/main" id="{E9CDE527-FD98-4EAE-8FE4-060A9AEA1C84}"/>
              </a:ext>
            </a:extLst>
          </p:cNvPr>
          <p:cNvPicPr/>
          <p:nvPr/>
        </p:nvPicPr>
        <p:blipFill>
          <a:blip r:embed="rId6"/>
          <a:stretch>
            <a:fillRect/>
          </a:stretch>
        </p:blipFill>
        <p:spPr>
          <a:xfrm>
            <a:off x="6242050" y="1041019"/>
            <a:ext cx="2809875" cy="409575"/>
          </a:xfrm>
          <a:prstGeom prst="rect">
            <a:avLst/>
          </a:prstGeom>
        </p:spPr>
      </p:pic>
      <p:pic>
        <p:nvPicPr>
          <p:cNvPr id="13" name="Picture 12">
            <a:extLst>
              <a:ext uri="{FF2B5EF4-FFF2-40B4-BE49-F238E27FC236}">
                <a16:creationId xmlns:a16="http://schemas.microsoft.com/office/drawing/2014/main" id="{11021EE3-649B-4850-A95D-8FC2C5FB4B95}"/>
              </a:ext>
            </a:extLst>
          </p:cNvPr>
          <p:cNvPicPr/>
          <p:nvPr/>
        </p:nvPicPr>
        <p:blipFill>
          <a:blip r:embed="rId7"/>
          <a:stretch>
            <a:fillRect/>
          </a:stretch>
        </p:blipFill>
        <p:spPr>
          <a:xfrm>
            <a:off x="148737" y="6316260"/>
            <a:ext cx="8543925" cy="209550"/>
          </a:xfrm>
          <a:prstGeom prst="rect">
            <a:avLst/>
          </a:prstGeom>
        </p:spPr>
      </p:pic>
    </p:spTree>
    <p:extLst>
      <p:ext uri="{BB962C8B-B14F-4D97-AF65-F5344CB8AC3E}">
        <p14:creationId xmlns:p14="http://schemas.microsoft.com/office/powerpoint/2010/main" val="1245457878"/>
      </p:ext>
    </p:extLst>
  </p:cSld>
  <p:clrMapOvr>
    <a:masterClrMapping/>
  </p:clrMapOvr>
</p:sld>
</file>

<file path=ppt/theme/theme1.xml><?xml version="1.0" encoding="utf-8"?>
<a:theme xmlns:a="http://schemas.openxmlformats.org/drawingml/2006/main" name="Template_2018">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2018" id="{DDB039D0-A906-42EB-94D3-FE18E9A2FD62}" vid="{56DB6A63-0D83-4475-8BA5-E855D1CAF5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Template_2018</Template>
  <TotalTime>29713</TotalTime>
  <Words>714</Words>
  <Application>Microsoft Office PowerPoint</Application>
  <PresentationFormat>On-screen Show (4:3)</PresentationFormat>
  <Paragraphs>97</Paragraphs>
  <Slides>31</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Arial </vt:lpstr>
      <vt:lpstr>Calibri</vt:lpstr>
      <vt:lpstr>Franklin Gothic Demi Cond</vt:lpstr>
      <vt:lpstr>Franklin Gothic Medium</vt:lpstr>
      <vt:lpstr>Franklin Gothic Medium Cond</vt:lpstr>
      <vt:lpstr>Gotham Bold</vt:lpstr>
      <vt:lpstr>Helvetica</vt:lpstr>
      <vt:lpstr>Template_2018</vt:lpstr>
      <vt:lpstr>Worksheet</vt:lpstr>
      <vt:lpstr>PowerPoint Presentation</vt:lpstr>
      <vt:lpstr>Unintentional Falls Technical Notes</vt:lpstr>
      <vt:lpstr>Technical Notes, Continued</vt:lpstr>
      <vt:lpstr>The populations most at risk of falls are projected to have the fastest growth over the next 20 years.</vt:lpstr>
      <vt:lpstr>Most older adults in NC are non-Hispanic white</vt:lpstr>
      <vt:lpstr>Demographic characteristics among older adults in North Carolina</vt:lpstr>
      <vt:lpstr>PowerPoint Presentation</vt:lpstr>
      <vt:lpstr>PowerPoint Presentation</vt:lpstr>
      <vt:lpstr>Proportion of demographic groups reporting two or more falls in the last 12 months, </vt:lpstr>
      <vt:lpstr>Unintentional fall-related deaths are the tip of the iceberg</vt:lpstr>
      <vt:lpstr>Unintentional Fall  Deaths</vt:lpstr>
      <vt:lpstr>Unintentional fall-related deaths have continued to increase over the last 10 years</vt:lpstr>
      <vt:lpstr>Unintentional falls were the           leading cause of injury death* from   </vt:lpstr>
      <vt:lpstr>Unintentional falls were the cause of injury death among older adults*</vt:lpstr>
      <vt:lpstr>Unintentional fall death rates are highest among those ages 75 and older </vt:lpstr>
      <vt:lpstr>Most fall-related deaths occurred among</vt:lpstr>
      <vt:lpstr>PowerPoint Presentation</vt:lpstr>
      <vt:lpstr>Unintentional Fall  Hospitalizations</vt:lpstr>
      <vt:lpstr>Unintentional fall-related hospitalizations increased by         over the last four years</vt:lpstr>
      <vt:lpstr>         of fall-related hospitalizations occurred among adults 65 and older</vt:lpstr>
      <vt:lpstr>Adults 75 and older have the highest rates of fall-related hospitalizations</vt:lpstr>
      <vt:lpstr>Most fall-related hospitalizations occurred among</vt:lpstr>
      <vt:lpstr>PowerPoint Presentation</vt:lpstr>
      <vt:lpstr>Unintentional Fall  Emergency Department Visits</vt:lpstr>
      <vt:lpstr>Unintentional fall-related ED visits increased by         over the last four years</vt:lpstr>
      <vt:lpstr>         of fall-related ED visits occurred among adults 65 and older</vt:lpstr>
      <vt:lpstr>Adults 75 and older have the highest rates of fall-related ED Visits</vt:lpstr>
      <vt:lpstr>Most fall-related ED visits occurred among</vt:lpstr>
      <vt:lpstr>PowerPoint Presentation</vt:lpstr>
      <vt:lpstr>PowerPoint Presentation</vt:lpstr>
      <vt:lpstr>Summary of unintentional fall-related injuries in North Carolina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Dandeneau, Dana J</dc:creator>
  <cp:lastModifiedBy>Smith, Sara J</cp:lastModifiedBy>
  <cp:revision>237</cp:revision>
  <dcterms:created xsi:type="dcterms:W3CDTF">2019-05-17T16:05:34Z</dcterms:created>
  <dcterms:modified xsi:type="dcterms:W3CDTF">2021-04-01T15:58:11Z</dcterms:modified>
</cp:coreProperties>
</file>